
<file path=[Content_Types].xml><?xml version="1.0" encoding="utf-8"?>
<Types xmlns="http://schemas.openxmlformats.org/package/2006/content-types">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s/slide21.xml" ContentType="application/vnd.openxmlformats-officedocument.presentationml.slide+xml"/>
  <Override PartName="/ppt/embeddings/Microsoft_Equation8.bin" ContentType="application/vnd.openxmlformats-officedocument.oleObject"/>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embeddings/Microsoft_Equation4.bin" ContentType="application/vnd.openxmlformats-officedocument.oleObject"/>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Default Extension="doc" ContentType="application/msword"/>
  <Override PartName="/ppt/media/audio1.bin" ContentType="audio/unknown"/>
  <Override PartName="/ppt/embeddings/Microsoft_Equation10.bin" ContentType="application/vnd.openxmlformats-officedocument.oleObject"/>
  <Override PartName="/ppt/embeddings/Microsoft_Equation5.bin" ContentType="application/vnd.openxmlformats-officedocument.oleObject"/>
  <Override PartName="/ppt/embeddings/oleObject1.bin" ContentType="application/vnd.openxmlformats-officedocument.oleObject"/>
  <Override PartName="/ppt/embeddings/Microsoft_Equation7.bin" ContentType="application/vnd.openxmlformats-officedocument.oleObject"/>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Default Extension="emf" ContentType="image/x-emf"/>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Default Extension="vml" ContentType="application/vnd.openxmlformats-officedocument.vmlDrawing"/>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docProps/core.xml" ContentType="application/vnd.openxmlformats-package.core-properties+xml"/>
  <Override PartName="/ppt/slides/slide8.xml" ContentType="application/vnd.openxmlformats-officedocument.presentationml.slide+xml"/>
  <Override PartName="/ppt/embeddings/Microsoft_Equation9.bin" ContentType="application/vnd.openxmlformats-officedocument.oleObject"/>
  <Override PartName="/ppt/slides/slide15.xml" ContentType="application/vnd.openxmlformats-officedocument.presentationml.slide+xml"/>
  <Default Extension="bin" ContentType="application/vnd.openxmlformats-officedocument.presentationml.printerSettings"/>
  <Override PartName="/ppt/embeddings/Microsoft_Equation6.bin" ContentType="application/vnd.openxmlformats-officedocument.oleObject"/>
  <Default Extension="rels" ContentType="application/vnd.openxmlformats-package.relationships+xml"/>
  <Override PartName="/ppt/slides/slide9.xml" ContentType="application/vnd.openxmlformats-officedocument.presentationml.slide+xml"/>
  <Override PartName="/ppt/embeddings/Microsoft_Equation3.bin" ContentType="application/vnd.openxmlformats-officedocument.oleObject"/>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23"/>
  </p:notesMasterIdLst>
  <p:handoutMasterIdLst>
    <p:handoutMasterId r:id="rId24"/>
  </p:handoutMasterIdLst>
  <p:sldIdLst>
    <p:sldId id="257" r:id="rId2"/>
    <p:sldId id="271" r:id="rId3"/>
    <p:sldId id="270" r:id="rId4"/>
    <p:sldId id="274" r:id="rId5"/>
    <p:sldId id="266" r:id="rId6"/>
    <p:sldId id="272" r:id="rId7"/>
    <p:sldId id="260" r:id="rId8"/>
    <p:sldId id="262" r:id="rId9"/>
    <p:sldId id="261" r:id="rId10"/>
    <p:sldId id="264" r:id="rId11"/>
    <p:sldId id="267" r:id="rId12"/>
    <p:sldId id="263" r:id="rId13"/>
    <p:sldId id="258" r:id="rId14"/>
    <p:sldId id="268" r:id="rId15"/>
    <p:sldId id="259" r:id="rId16"/>
    <p:sldId id="269" r:id="rId17"/>
    <p:sldId id="273" r:id="rId18"/>
    <p:sldId id="275" r:id="rId19"/>
    <p:sldId id="276" r:id="rId20"/>
    <p:sldId id="277" r:id="rId21"/>
    <p:sldId id="278"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scaleToFitPaper="1"/>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620"/>
    <p:restoredTop sz="94660"/>
  </p:normalViewPr>
  <p:slideViewPr>
    <p:cSldViewPr snapToGrid="0" snapToObjects="1">
      <p:cViewPr>
        <p:scale>
          <a:sx n="100" d="100"/>
          <a:sy n="100" d="100"/>
        </p:scale>
        <p:origin x="-1104"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viewProps" Target="viewProps.xml"/><Relationship Id="rId14" Type="http://schemas.openxmlformats.org/officeDocument/2006/relationships/slide" Target="slides/slide13.xml"/><Relationship Id="rId23" Type="http://schemas.openxmlformats.org/officeDocument/2006/relationships/notesMaster" Target="notesMasters/notesMaster1.xml"/><Relationship Id="rId4" Type="http://schemas.openxmlformats.org/officeDocument/2006/relationships/slide" Target="slides/slide3.xml"/><Relationship Id="rId28" Type="http://schemas.openxmlformats.org/officeDocument/2006/relationships/theme" Target="theme/theme1.xml"/><Relationship Id="rId26" Type="http://schemas.openxmlformats.org/officeDocument/2006/relationships/presProps" Target="presProps.xml"/><Relationship Id="rId11" Type="http://schemas.openxmlformats.org/officeDocument/2006/relationships/slide" Target="slides/slide10.xml"/><Relationship Id="rId29" Type="http://schemas.openxmlformats.org/officeDocument/2006/relationships/tableStyles" Target="tableStyles.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2.emf"/><Relationship Id="rId4" Type="http://schemas.openxmlformats.org/officeDocument/2006/relationships/image" Target="../media/image18.emf"/><Relationship Id="rId10" Type="http://schemas.openxmlformats.org/officeDocument/2006/relationships/image" Target="../media/image24.emf"/><Relationship Id="rId5" Type="http://schemas.openxmlformats.org/officeDocument/2006/relationships/image" Target="../media/image19.emf"/><Relationship Id="rId7" Type="http://schemas.openxmlformats.org/officeDocument/2006/relationships/image" Target="../media/image21.emf"/><Relationship Id="rId11" Type="http://schemas.openxmlformats.org/officeDocument/2006/relationships/image" Target="../media/image25.emf"/><Relationship Id="rId1" Type="http://schemas.openxmlformats.org/officeDocument/2006/relationships/image" Target="../media/image15.emf"/><Relationship Id="rId2" Type="http://schemas.openxmlformats.org/officeDocument/2006/relationships/image" Target="../media/image16.png"/><Relationship Id="rId9" Type="http://schemas.openxmlformats.org/officeDocument/2006/relationships/image" Target="../media/image23.emf"/><Relationship Id="rId3" Type="http://schemas.openxmlformats.org/officeDocument/2006/relationships/image" Target="../media/image17.emf"/><Relationship Id="rId6"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48EFC53-8675-AF43-83AD-D0E76FF03C18}" type="datetimeFigureOut">
              <a:rPr lang="en-US" smtClean="0"/>
              <a:pPr/>
              <a:t>6/14/16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ECE8E9-3386-4F49-91E8-F6307AFE036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93727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47D7CC-D7C3-2744-A39D-F08A2D295A4D}" type="datetimeFigureOut">
              <a:rPr lang="en-US" smtClean="0"/>
              <a:pPr/>
              <a:t>6/14/16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26C66B-3F9B-5A49-B630-969146B8D338}"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4987601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Slide Image Placeholder 1"/>
          <p:cNvSpPr>
            <a:spLocks noGrp="1" noRot="1" noChangeAspect="1"/>
          </p:cNvSpPr>
          <p:nvPr>
            <p:ph type="sldImg"/>
          </p:nvPr>
        </p:nvSpPr>
        <p:spPr>
          <a:ln/>
        </p:spPr>
      </p:sp>
      <p:sp>
        <p:nvSpPr>
          <p:cNvPr id="14339" name="Notes Placeholder 2"/>
          <p:cNvSpPr>
            <a:spLocks noGrp="1"/>
          </p:cNvSpPr>
          <p:nvPr>
            <p:ph type="body" idx="1"/>
          </p:nvPr>
        </p:nvSpPr>
        <p:spPr>
          <a:noFill/>
          <a:ln/>
        </p:spPr>
        <p:txBody>
          <a:bodyPr/>
          <a:lstStyle/>
          <a:p>
            <a:r>
              <a:rPr lang="en-US" dirty="0" smtClean="0">
                <a:latin typeface="Times" charset="0"/>
                <a:ea typeface="ＭＳ Ｐゴシック" charset="-128"/>
                <a:cs typeface="ＭＳ Ｐゴシック" charset="-128"/>
              </a:rPr>
              <a:t>4:25</a:t>
            </a:r>
            <a:r>
              <a:rPr lang="en-US" baseline="0" dirty="0" smtClean="0">
                <a:latin typeface="Times" charset="0"/>
                <a:ea typeface="ＭＳ Ｐゴシック" charset="-128"/>
                <a:cs typeface="ＭＳ Ｐゴシック" charset="-128"/>
              </a:rPr>
              <a:t> to 5 pm in Room E</a:t>
            </a:r>
            <a:endParaRPr lang="en-US" dirty="0" smtClean="0">
              <a:latin typeface="Times" charset="0"/>
              <a:ea typeface="ＭＳ Ｐゴシック" charset="-128"/>
              <a:cs typeface="ＭＳ Ｐゴシック" charset="-128"/>
            </a:endParaRPr>
          </a:p>
        </p:txBody>
      </p:sp>
      <p:sp>
        <p:nvSpPr>
          <p:cNvPr id="14340" name="Slide Number Placeholder 3"/>
          <p:cNvSpPr>
            <a:spLocks noGrp="1"/>
          </p:cNvSpPr>
          <p:nvPr>
            <p:ph type="sldNum" sz="quarter" idx="5"/>
          </p:nvPr>
        </p:nvSpPr>
        <p:spPr>
          <a:noFill/>
        </p:spPr>
        <p:txBody>
          <a:bodyPr/>
          <a:lstStyle/>
          <a:p>
            <a:fld id="{E12474E8-56C8-2248-AE1C-ABFA56A544A6}" type="slidenum">
              <a:rPr lang="en-US" smtClean="0"/>
              <a:pPr/>
              <a:t>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7419975" y="0"/>
            <a:ext cx="1730375" cy="6858000"/>
            <a:chOff x="4667" y="0"/>
            <a:chExt cx="1090" cy="4320"/>
          </a:xfrm>
        </p:grpSpPr>
        <p:sp>
          <p:nvSpPr>
            <p:cNvPr id="5" name="Rectangle 3"/>
            <p:cNvSpPr>
              <a:spLocks noChangeArrowheads="1"/>
            </p:cNvSpPr>
            <p:nvPr/>
          </p:nvSpPr>
          <p:spPr bwMode="auto">
            <a:xfrm>
              <a:off x="4973" y="0"/>
              <a:ext cx="783" cy="2089"/>
            </a:xfrm>
            <a:prstGeom prst="rect">
              <a:avLst/>
            </a:prstGeom>
            <a:gradFill rotWithShape="0">
              <a:gsLst>
                <a:gs pos="0">
                  <a:schemeClr val="accent1"/>
                </a:gs>
                <a:gs pos="100000">
                  <a:schemeClr val="bg2"/>
                </a:gs>
              </a:gsLst>
              <a:lin ang="5400000" scaled="1"/>
            </a:gradFill>
            <a:ln w="9525">
              <a:noFill/>
              <a:miter lim="800000"/>
              <a:headEnd/>
              <a:tailEnd/>
            </a:ln>
            <a:effectLst/>
          </p:spPr>
          <p:txBody>
            <a:bodyPr wrap="none" anchor="ctr">
              <a:prstTxWarp prst="textNoShape">
                <a:avLst/>
              </a:prstTxWarp>
            </a:bodyPr>
            <a:lstStyle/>
            <a:p>
              <a:pPr>
                <a:defRPr/>
              </a:pPr>
              <a:endParaRPr lang="en-US"/>
            </a:p>
          </p:txBody>
        </p:sp>
        <p:pic>
          <p:nvPicPr>
            <p:cNvPr id="6" name="Picture 4" descr="hokusai2"/>
            <p:cNvPicPr>
              <a:picLocks noChangeAspect="1" noChangeArrowheads="1"/>
            </p:cNvPicPr>
            <p:nvPr/>
          </p:nvPicPr>
          <p:blipFill>
            <a:blip r:embed="rId2"/>
            <a:srcRect r="13902" b="31862"/>
            <a:stretch>
              <a:fillRect/>
            </a:stretch>
          </p:blipFill>
          <p:spPr bwMode="auto">
            <a:xfrm>
              <a:off x="4667" y="293"/>
              <a:ext cx="1090" cy="4027"/>
            </a:xfrm>
            <a:prstGeom prst="rect">
              <a:avLst/>
            </a:prstGeom>
            <a:noFill/>
            <a:ln w="9525">
              <a:noFill/>
              <a:miter lim="800000"/>
              <a:headEnd/>
              <a:tailEnd/>
            </a:ln>
          </p:spPr>
        </p:pic>
      </p:grpSp>
      <p:sp>
        <p:nvSpPr>
          <p:cNvPr id="4101" name="Rectangle 5"/>
          <p:cNvSpPr>
            <a:spLocks noGrp="1" noChangeArrowheads="1"/>
          </p:cNvSpPr>
          <p:nvPr>
            <p:ph type="ctrTitle" sz="quarter"/>
          </p:nvPr>
        </p:nvSpPr>
        <p:spPr>
          <a:xfrm>
            <a:off x="152400" y="990600"/>
            <a:ext cx="7543800" cy="1143000"/>
          </a:xfrm>
        </p:spPr>
        <p:txBody>
          <a:bodyPr/>
          <a:lstStyle>
            <a:lvl1pPr>
              <a:defRPr/>
            </a:lvl1pPr>
          </a:lstStyle>
          <a:p>
            <a:r>
              <a:rPr lang="en-US"/>
              <a:t>Click to edit Master title style</a:t>
            </a:r>
          </a:p>
        </p:txBody>
      </p:sp>
      <p:sp>
        <p:nvSpPr>
          <p:cNvPr id="4102"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4" charset="2"/>
              <a:buNone/>
              <a:defRPr/>
            </a:lvl1pPr>
          </a:lstStyle>
          <a:p>
            <a:r>
              <a:rPr lang="en-US"/>
              <a:t>Click to edit Master subtitle style</a:t>
            </a:r>
          </a:p>
        </p:txBody>
      </p:sp>
      <p:sp>
        <p:nvSpPr>
          <p:cNvPr id="7" name="Rectangle 7"/>
          <p:cNvSpPr>
            <a:spLocks noGrp="1" noChangeArrowheads="1"/>
          </p:cNvSpPr>
          <p:nvPr>
            <p:ph type="dt" sz="quarter" idx="10"/>
          </p:nvPr>
        </p:nvSpPr>
        <p:spPr>
          <a:xfrm>
            <a:off x="304800" y="6248400"/>
            <a:ext cx="1752600" cy="457200"/>
          </a:xfrm>
        </p:spPr>
        <p:txBody>
          <a:bodyPr/>
          <a:lstStyle>
            <a:lvl1pPr>
              <a:defRPr/>
            </a:lvl1pPr>
          </a:lstStyle>
          <a:p>
            <a:pPr>
              <a:defRPr/>
            </a:pPr>
            <a:endParaRPr lang="en-US"/>
          </a:p>
        </p:txBody>
      </p:sp>
      <p:sp>
        <p:nvSpPr>
          <p:cNvPr id="8" name="Rectangle 8"/>
          <p:cNvSpPr>
            <a:spLocks noGrp="1" noChangeArrowheads="1"/>
          </p:cNvSpPr>
          <p:nvPr>
            <p:ph type="ftr" sz="quarter" idx="11"/>
          </p:nvPr>
        </p:nvSpPr>
        <p:spPr>
          <a:xfrm>
            <a:off x="2438400" y="6248400"/>
            <a:ext cx="3200400" cy="457200"/>
          </a:xfrm>
        </p:spPr>
        <p:txBody>
          <a:bodyPr/>
          <a:lstStyle>
            <a:lvl1pPr>
              <a:defRPr/>
            </a:lvl1pPr>
          </a:lstStyle>
          <a:p>
            <a:pPr>
              <a:defRPr/>
            </a:pPr>
            <a:r>
              <a:rPr lang="en-US"/>
              <a:t>APS/DFD 2009</a:t>
            </a:r>
          </a:p>
        </p:txBody>
      </p:sp>
      <p:sp>
        <p:nvSpPr>
          <p:cNvPr id="9" name="Rectangle 9"/>
          <p:cNvSpPr>
            <a:spLocks noGrp="1" noChangeArrowheads="1"/>
          </p:cNvSpPr>
          <p:nvPr>
            <p:ph type="sldNum" sz="quarter" idx="12"/>
          </p:nvPr>
        </p:nvSpPr>
        <p:spPr>
          <a:xfrm>
            <a:off x="6019800" y="6248400"/>
            <a:ext cx="1600200" cy="457200"/>
          </a:xfrm>
        </p:spPr>
        <p:txBody>
          <a:bodyPr/>
          <a:lstStyle>
            <a:lvl1pPr>
              <a:defRPr/>
            </a:lvl1pPr>
          </a:lstStyle>
          <a:p>
            <a:pPr>
              <a:defRPr/>
            </a:pPr>
            <a:fld id="{952D9207-8038-684F-B7D3-7C82031089A4}"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grpSp>
        <p:nvGrpSpPr>
          <p:cNvPr id="4" name="Group 2"/>
          <p:cNvGrpSpPr>
            <a:grpSpLocks/>
          </p:cNvGrpSpPr>
          <p:nvPr/>
        </p:nvGrpSpPr>
        <p:grpSpPr bwMode="auto">
          <a:xfrm>
            <a:off x="7419975" y="0"/>
            <a:ext cx="1730375" cy="6858000"/>
            <a:chOff x="4667" y="0"/>
            <a:chExt cx="1090" cy="4320"/>
          </a:xfrm>
        </p:grpSpPr>
        <p:sp>
          <p:nvSpPr>
            <p:cNvPr id="5" name="Rectangle 3"/>
            <p:cNvSpPr>
              <a:spLocks noChangeArrowheads="1"/>
            </p:cNvSpPr>
            <p:nvPr/>
          </p:nvSpPr>
          <p:spPr bwMode="auto">
            <a:xfrm>
              <a:off x="4973" y="0"/>
              <a:ext cx="783" cy="2089"/>
            </a:xfrm>
            <a:prstGeom prst="rect">
              <a:avLst/>
            </a:prstGeom>
            <a:gradFill rotWithShape="0">
              <a:gsLst>
                <a:gs pos="0">
                  <a:schemeClr val="accent1"/>
                </a:gs>
                <a:gs pos="100000">
                  <a:schemeClr val="bg2"/>
                </a:gs>
              </a:gsLst>
              <a:lin ang="5400000" scaled="1"/>
            </a:gradFill>
            <a:ln w="9525">
              <a:noFill/>
              <a:miter lim="800000"/>
              <a:headEnd/>
              <a:tailEnd/>
            </a:ln>
            <a:effectLst/>
          </p:spPr>
          <p:txBody>
            <a:bodyPr wrap="none" anchor="ctr">
              <a:prstTxWarp prst="textNoShape">
                <a:avLst/>
              </a:prstTxWarp>
            </a:bodyPr>
            <a:lstStyle/>
            <a:p>
              <a:pPr>
                <a:defRPr/>
              </a:pPr>
              <a:endParaRPr lang="en-US"/>
            </a:p>
          </p:txBody>
        </p:sp>
        <p:pic>
          <p:nvPicPr>
            <p:cNvPr id="6" name="Picture 4" descr="hokusai2"/>
            <p:cNvPicPr>
              <a:picLocks noChangeAspect="1" noChangeArrowheads="1"/>
            </p:cNvPicPr>
            <p:nvPr/>
          </p:nvPicPr>
          <p:blipFill>
            <a:blip r:embed="rId2"/>
            <a:srcRect r="13902" b="31862"/>
            <a:stretch>
              <a:fillRect/>
            </a:stretch>
          </p:blipFill>
          <p:spPr bwMode="auto">
            <a:xfrm>
              <a:off x="4667" y="293"/>
              <a:ext cx="1090" cy="4027"/>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p:txBody>
          <a:bodyPr/>
          <a:lstStyle>
            <a:lvl1pPr>
              <a:defRPr/>
            </a:lvl1pPr>
          </a:lstStyle>
          <a:p>
            <a:pPr>
              <a:defRPr/>
            </a:pPr>
            <a:r>
              <a:rPr lang="en-US"/>
              <a:t>APS/DFD 2009</a:t>
            </a:r>
          </a:p>
        </p:txBody>
      </p:sp>
      <p:sp>
        <p:nvSpPr>
          <p:cNvPr id="9" name="Rectangle 9"/>
          <p:cNvSpPr>
            <a:spLocks noGrp="1" noChangeArrowheads="1"/>
          </p:cNvSpPr>
          <p:nvPr>
            <p:ph type="sldNum" sz="quarter" idx="12"/>
          </p:nvPr>
        </p:nvSpPr>
        <p:spPr/>
        <p:txBody>
          <a:bodyPr/>
          <a:lstStyle>
            <a:lvl1pPr>
              <a:defRPr/>
            </a:lvl1pPr>
          </a:lstStyle>
          <a:p>
            <a:pPr>
              <a:defRPr/>
            </a:pPr>
            <a:fld id="{189B2823-ADDA-4846-9061-0DD2F38AED03}"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grpSp>
        <p:nvGrpSpPr>
          <p:cNvPr id="3" name="Group 6"/>
          <p:cNvGrpSpPr>
            <a:grpSpLocks/>
          </p:cNvGrpSpPr>
          <p:nvPr/>
        </p:nvGrpSpPr>
        <p:grpSpPr bwMode="auto">
          <a:xfrm>
            <a:off x="7419975" y="0"/>
            <a:ext cx="1730375" cy="6858000"/>
            <a:chOff x="4667" y="0"/>
            <a:chExt cx="1090" cy="4320"/>
          </a:xfrm>
        </p:grpSpPr>
        <p:sp>
          <p:nvSpPr>
            <p:cNvPr id="4" name="Rectangle 3"/>
            <p:cNvSpPr>
              <a:spLocks noChangeArrowheads="1"/>
            </p:cNvSpPr>
            <p:nvPr/>
          </p:nvSpPr>
          <p:spPr bwMode="auto">
            <a:xfrm>
              <a:off x="4973" y="0"/>
              <a:ext cx="783" cy="2089"/>
            </a:xfrm>
            <a:prstGeom prst="rect">
              <a:avLst/>
            </a:prstGeom>
            <a:gradFill rotWithShape="0">
              <a:gsLst>
                <a:gs pos="0">
                  <a:schemeClr val="accent1"/>
                </a:gs>
                <a:gs pos="100000">
                  <a:schemeClr val="bg2"/>
                </a:gs>
              </a:gsLst>
              <a:lin ang="5400000" scaled="1"/>
            </a:gradFill>
            <a:ln w="9525">
              <a:noFill/>
              <a:miter lim="800000"/>
              <a:headEnd/>
              <a:tailEnd/>
            </a:ln>
            <a:effectLst/>
          </p:spPr>
          <p:txBody>
            <a:bodyPr wrap="none" anchor="ctr">
              <a:prstTxWarp prst="textNoShape">
                <a:avLst/>
              </a:prstTxWarp>
            </a:bodyPr>
            <a:lstStyle/>
            <a:p>
              <a:pPr>
                <a:defRPr/>
              </a:pPr>
              <a:endParaRPr lang="en-US"/>
            </a:p>
          </p:txBody>
        </p:sp>
        <p:pic>
          <p:nvPicPr>
            <p:cNvPr id="5" name="Picture 8" descr="hokusai2"/>
            <p:cNvPicPr>
              <a:picLocks noChangeAspect="1" noChangeArrowheads="1"/>
            </p:cNvPicPr>
            <p:nvPr/>
          </p:nvPicPr>
          <p:blipFill>
            <a:blip r:embed="rId2"/>
            <a:srcRect r="13902" b="31862"/>
            <a:stretch>
              <a:fillRect/>
            </a:stretch>
          </p:blipFill>
          <p:spPr bwMode="auto">
            <a:xfrm>
              <a:off x="4667" y="293"/>
              <a:ext cx="1090" cy="4027"/>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lang="en-US"/>
          </a:p>
        </p:txBody>
      </p:sp>
      <p:sp>
        <p:nvSpPr>
          <p:cNvPr id="6" name="Rectangle 7"/>
          <p:cNvSpPr>
            <a:spLocks noGrp="1" noChangeArrowheads="1"/>
          </p:cNvSpPr>
          <p:nvPr>
            <p:ph type="dt" sz="half" idx="10"/>
          </p:nvPr>
        </p:nvSpPr>
        <p:spPr/>
        <p:txBody>
          <a:bodyPr/>
          <a:lstStyle>
            <a:lvl1pPr>
              <a:defRPr/>
            </a:lvl1pPr>
          </a:lstStyle>
          <a:p>
            <a:pPr>
              <a:defRPr/>
            </a:pPr>
            <a:endParaRPr lang="en-US"/>
          </a:p>
        </p:txBody>
      </p:sp>
      <p:sp>
        <p:nvSpPr>
          <p:cNvPr id="7" name="Rectangle 8"/>
          <p:cNvSpPr>
            <a:spLocks noGrp="1" noChangeArrowheads="1"/>
          </p:cNvSpPr>
          <p:nvPr>
            <p:ph type="ftr" sz="quarter" idx="11"/>
          </p:nvPr>
        </p:nvSpPr>
        <p:spPr/>
        <p:txBody>
          <a:bodyPr/>
          <a:lstStyle>
            <a:lvl1pPr>
              <a:defRPr/>
            </a:lvl1pPr>
          </a:lstStyle>
          <a:p>
            <a:pPr>
              <a:defRPr/>
            </a:pPr>
            <a:r>
              <a:rPr lang="en-US"/>
              <a:t>APS/DFD 2009</a:t>
            </a:r>
          </a:p>
        </p:txBody>
      </p:sp>
      <p:sp>
        <p:nvSpPr>
          <p:cNvPr id="8" name="Rectangle 9"/>
          <p:cNvSpPr>
            <a:spLocks noGrp="1" noChangeArrowheads="1"/>
          </p:cNvSpPr>
          <p:nvPr>
            <p:ph type="sldNum" sz="quarter" idx="12"/>
          </p:nvPr>
        </p:nvSpPr>
        <p:spPr/>
        <p:txBody>
          <a:bodyPr/>
          <a:lstStyle>
            <a:lvl1pPr>
              <a:defRPr/>
            </a:lvl1pPr>
          </a:lstStyle>
          <a:p>
            <a:pPr>
              <a:defRPr/>
            </a:pPr>
            <a:fld id="{CD8B7B80-3743-EF4C-8D53-FB29E57D23D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685800" y="609600"/>
            <a:ext cx="7772400" cy="54864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2 - Θέση ημερομηνίας"/>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4" name="3 - Θέση υποσέλιδου"/>
          <p:cNvSpPr>
            <a:spLocks noGrp="1"/>
          </p:cNvSpPr>
          <p:nvPr>
            <p:ph type="ftr" sz="quarter" idx="11"/>
          </p:nvPr>
        </p:nvSpPr>
        <p:spPr>
          <a:xfrm>
            <a:off x="3124200" y="6248400"/>
            <a:ext cx="2895600" cy="457200"/>
          </a:xfrm>
        </p:spPr>
        <p:txBody>
          <a:bodyPr/>
          <a:lstStyle>
            <a:lvl1pPr>
              <a:defRPr/>
            </a:lvl1pPr>
          </a:lstStyle>
          <a:p>
            <a:pPr>
              <a:defRPr/>
            </a:pPr>
            <a:r>
              <a:rPr lang="is-IS" smtClean="0"/>
              <a:t>APS/DFD 2009</a:t>
            </a:r>
            <a:endParaRPr lang="en-US"/>
          </a:p>
        </p:txBody>
      </p:sp>
      <p:sp>
        <p:nvSpPr>
          <p:cNvPr id="5" name="4 - Θέση αριθμού διαφάνειας"/>
          <p:cNvSpPr>
            <a:spLocks noGrp="1"/>
          </p:cNvSpPr>
          <p:nvPr>
            <p:ph type="sldNum" sz="quarter" idx="12"/>
          </p:nvPr>
        </p:nvSpPr>
        <p:spPr>
          <a:xfrm>
            <a:off x="6553200" y="6248400"/>
            <a:ext cx="1905000" cy="457200"/>
          </a:xfrm>
        </p:spPr>
        <p:txBody>
          <a:bodyPr/>
          <a:lstStyle>
            <a:lvl1pPr>
              <a:defRPr/>
            </a:lvl1pPr>
          </a:lstStyle>
          <a:p>
            <a:pPr>
              <a:defRPr/>
            </a:pPr>
            <a:fld id="{0FB92148-0F31-9548-B83A-AD06A50E9C8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8600" y="609600"/>
            <a:ext cx="7391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6"/>
          <p:cNvSpPr>
            <a:spLocks noGrp="1" noChangeArrowheads="1"/>
          </p:cNvSpPr>
          <p:nvPr>
            <p:ph type="body" idx="1"/>
          </p:nvPr>
        </p:nvSpPr>
        <p:spPr bwMode="auto">
          <a:xfrm>
            <a:off x="228600" y="1981200"/>
            <a:ext cx="7391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7"/>
          <p:cNvSpPr>
            <a:spLocks noGrp="1" noChangeArrowheads="1"/>
          </p:cNvSpPr>
          <p:nvPr>
            <p:ph type="dt" sz="half" idx="2"/>
          </p:nvPr>
        </p:nvSpPr>
        <p:spPr bwMode="auto">
          <a:xfrm>
            <a:off x="228600" y="6248400"/>
            <a:ext cx="18288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Times New Roman" charset="0"/>
                <a:ea typeface="ＭＳ Ｐゴシック" charset="-128"/>
                <a:cs typeface="ＭＳ Ｐゴシック" charset="-128"/>
              </a:defRPr>
            </a:lvl1pPr>
          </a:lstStyle>
          <a:p>
            <a:pPr>
              <a:defRPr/>
            </a:pPr>
            <a:endParaRPr lang="en-US"/>
          </a:p>
        </p:txBody>
      </p:sp>
      <p:sp>
        <p:nvSpPr>
          <p:cNvPr id="11" name="Rectangle 8"/>
          <p:cNvSpPr>
            <a:spLocks noGrp="1" noChangeArrowheads="1"/>
          </p:cNvSpPr>
          <p:nvPr>
            <p:ph type="ftr" sz="quarter" idx="3"/>
          </p:nvPr>
        </p:nvSpPr>
        <p:spPr bwMode="auto">
          <a:xfrm>
            <a:off x="2514600" y="6248400"/>
            <a:ext cx="3048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ea typeface="ＭＳ Ｐゴシック" charset="-128"/>
                <a:cs typeface="ＭＳ Ｐゴシック" charset="-128"/>
              </a:defRPr>
            </a:lvl1pPr>
          </a:lstStyle>
          <a:p>
            <a:pPr>
              <a:defRPr/>
            </a:pPr>
            <a:r>
              <a:rPr lang="en-US"/>
              <a:t>APS/DFD 2009</a:t>
            </a:r>
          </a:p>
        </p:txBody>
      </p:sp>
      <p:sp>
        <p:nvSpPr>
          <p:cNvPr id="12" name="Rectangle 9"/>
          <p:cNvSpPr>
            <a:spLocks noGrp="1" noChangeArrowheads="1"/>
          </p:cNvSpPr>
          <p:nvPr>
            <p:ph type="sldNum" sz="quarter" idx="4"/>
          </p:nvPr>
        </p:nvSpPr>
        <p:spPr bwMode="auto">
          <a:xfrm>
            <a:off x="6096000" y="6248400"/>
            <a:ext cx="1524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atin typeface="Times New Roman" charset="0"/>
                <a:ea typeface="ＭＳ Ｐゴシック" charset="-128"/>
                <a:cs typeface="ＭＳ Ｐゴシック" charset="-128"/>
              </a:defRPr>
            </a:lvl1pPr>
          </a:lstStyle>
          <a:p>
            <a:pPr>
              <a:defRPr/>
            </a:pPr>
            <a:fld id="{655CC8E6-C666-E14B-A129-821B1A4E265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p:hf sldNum="0" hdr="0" ftr="0"/>
  <p:txStyles>
    <p:titleStyle>
      <a:lvl1pPr algn="ctr" rtl="0" eaLnBrk="0" fontAlgn="base" hangingPunct="0">
        <a:spcBef>
          <a:spcPct val="0"/>
        </a:spcBef>
        <a:spcAft>
          <a:spcPct val="0"/>
        </a:spcAft>
        <a:defRPr sz="4400">
          <a:solidFill>
            <a:schemeClr val="tx2"/>
          </a:solidFill>
          <a:latin typeface="Arial" charset="0"/>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4" charset="0"/>
        </a:defRPr>
      </a:lvl6pPr>
      <a:lvl7pPr marL="914400" algn="ctr" rtl="0" fontAlgn="base">
        <a:spcBef>
          <a:spcPct val="0"/>
        </a:spcBef>
        <a:spcAft>
          <a:spcPct val="0"/>
        </a:spcAft>
        <a:defRPr sz="4400">
          <a:solidFill>
            <a:schemeClr val="tx2"/>
          </a:solidFill>
          <a:latin typeface="Times New Roman" pitchFamily="4" charset="0"/>
        </a:defRPr>
      </a:lvl7pPr>
      <a:lvl8pPr marL="1371600" algn="ctr" rtl="0" fontAlgn="base">
        <a:spcBef>
          <a:spcPct val="0"/>
        </a:spcBef>
        <a:spcAft>
          <a:spcPct val="0"/>
        </a:spcAft>
        <a:defRPr sz="4400">
          <a:solidFill>
            <a:schemeClr val="tx2"/>
          </a:solidFill>
          <a:latin typeface="Times New Roman" pitchFamily="4" charset="0"/>
        </a:defRPr>
      </a:lvl8pPr>
      <a:lvl9pPr marL="1828800" algn="ctr" rtl="0" fontAlgn="base">
        <a:spcBef>
          <a:spcPct val="0"/>
        </a:spcBef>
        <a:spcAft>
          <a:spcPct val="0"/>
        </a:spcAft>
        <a:defRPr sz="4400">
          <a:solidFill>
            <a:schemeClr val="tx2"/>
          </a:solidFill>
          <a:latin typeface="Times New Roman" pitchFamily="4" charset="0"/>
        </a:defRPr>
      </a:lvl9pPr>
    </p:titleStyle>
    <p:bodyStyle>
      <a:lvl1pPr marL="342900" indent="-342900" algn="l" rtl="0" eaLnBrk="0" fontAlgn="base" hangingPunct="0">
        <a:spcBef>
          <a:spcPct val="20000"/>
        </a:spcBef>
        <a:spcAft>
          <a:spcPct val="0"/>
        </a:spcAft>
        <a:buClr>
          <a:schemeClr val="accent2"/>
        </a:buClr>
        <a:buFont typeface="Wingdings" charset="2"/>
        <a:buChar char="©"/>
        <a:defRPr sz="3200" i="1">
          <a:solidFill>
            <a:schemeClr val="tx1"/>
          </a:solidFill>
          <a:latin typeface="Arial" charset="0"/>
          <a:ea typeface="+mn-ea"/>
          <a:cs typeface="+mn-cs"/>
        </a:defRPr>
      </a:lvl1pPr>
      <a:lvl2pPr marL="742950" indent="-285750" algn="l" rtl="0" eaLnBrk="0" fontAlgn="base" hangingPunct="0">
        <a:spcBef>
          <a:spcPct val="20000"/>
        </a:spcBef>
        <a:spcAft>
          <a:spcPct val="0"/>
        </a:spcAft>
        <a:buClr>
          <a:schemeClr val="tx2"/>
        </a:buClr>
        <a:buFont typeface="Wingdings" charset="2"/>
        <a:buChar char="©"/>
        <a:defRPr sz="2800" i="1">
          <a:solidFill>
            <a:schemeClr val="tx1"/>
          </a:solidFill>
          <a:latin typeface="Arial" charset="0"/>
          <a:ea typeface="+mn-ea"/>
        </a:defRPr>
      </a:lvl2pPr>
      <a:lvl3pPr marL="1143000" indent="-228600" algn="l" rtl="0" eaLnBrk="0" fontAlgn="base" hangingPunct="0">
        <a:spcBef>
          <a:spcPct val="20000"/>
        </a:spcBef>
        <a:spcAft>
          <a:spcPct val="0"/>
        </a:spcAft>
        <a:buClr>
          <a:schemeClr val="bg2"/>
        </a:buClr>
        <a:buFont typeface="Wingdings" charset="2"/>
        <a:buChar char="©"/>
        <a:defRPr sz="2400" i="1">
          <a:solidFill>
            <a:schemeClr val="tx1"/>
          </a:solidFill>
          <a:latin typeface="Arial" charset="0"/>
          <a:ea typeface="+mn-ea"/>
        </a:defRPr>
      </a:lvl3pPr>
      <a:lvl4pPr marL="1600200" indent="-228600" algn="l" rtl="0" eaLnBrk="0" fontAlgn="base" hangingPunct="0">
        <a:spcBef>
          <a:spcPct val="20000"/>
        </a:spcBef>
        <a:spcAft>
          <a:spcPct val="0"/>
        </a:spcAft>
        <a:buClr>
          <a:schemeClr val="accent2"/>
        </a:buClr>
        <a:buFont typeface="Wingdings" charset="2"/>
        <a:buChar char="©"/>
        <a:defRPr sz="2000" i="1">
          <a:solidFill>
            <a:schemeClr val="tx1"/>
          </a:solidFill>
          <a:latin typeface="Arial" charset="0"/>
          <a:ea typeface="+mn-ea"/>
        </a:defRPr>
      </a:lvl4pPr>
      <a:lvl5pPr marL="2057400" indent="-228600" algn="l" rtl="0" eaLnBrk="0" fontAlgn="base" hangingPunct="0">
        <a:spcBef>
          <a:spcPct val="20000"/>
        </a:spcBef>
        <a:spcAft>
          <a:spcPct val="0"/>
        </a:spcAft>
        <a:buFont typeface="Wingdings" charset="2"/>
        <a:buChar char="©"/>
        <a:defRPr sz="2000" i="1">
          <a:solidFill>
            <a:schemeClr val="tx1"/>
          </a:solidFill>
          <a:latin typeface="Arial" charset="0"/>
          <a:ea typeface="+mn-ea"/>
        </a:defRPr>
      </a:lvl5pPr>
      <a:lvl6pPr marL="2514600" indent="-228600" algn="l" rtl="0" fontAlgn="base">
        <a:spcBef>
          <a:spcPct val="20000"/>
        </a:spcBef>
        <a:spcAft>
          <a:spcPct val="0"/>
        </a:spcAft>
        <a:buFont typeface="Wingdings" pitchFamily="4" charset="2"/>
        <a:buChar char="©"/>
        <a:defRPr sz="2000" i="1">
          <a:solidFill>
            <a:schemeClr val="tx1"/>
          </a:solidFill>
          <a:latin typeface="+mn-lt"/>
          <a:ea typeface="+mn-ea"/>
        </a:defRPr>
      </a:lvl6pPr>
      <a:lvl7pPr marL="2971800" indent="-228600" algn="l" rtl="0" fontAlgn="base">
        <a:spcBef>
          <a:spcPct val="20000"/>
        </a:spcBef>
        <a:spcAft>
          <a:spcPct val="0"/>
        </a:spcAft>
        <a:buFont typeface="Wingdings" pitchFamily="4" charset="2"/>
        <a:buChar char="©"/>
        <a:defRPr sz="2000" i="1">
          <a:solidFill>
            <a:schemeClr val="tx1"/>
          </a:solidFill>
          <a:latin typeface="+mn-lt"/>
          <a:ea typeface="+mn-ea"/>
        </a:defRPr>
      </a:lvl7pPr>
      <a:lvl8pPr marL="3429000" indent="-228600" algn="l" rtl="0" fontAlgn="base">
        <a:spcBef>
          <a:spcPct val="20000"/>
        </a:spcBef>
        <a:spcAft>
          <a:spcPct val="0"/>
        </a:spcAft>
        <a:buFont typeface="Wingdings" pitchFamily="4" charset="2"/>
        <a:buChar char="©"/>
        <a:defRPr sz="2000" i="1">
          <a:solidFill>
            <a:schemeClr val="tx1"/>
          </a:solidFill>
          <a:latin typeface="+mn-lt"/>
          <a:ea typeface="+mn-ea"/>
        </a:defRPr>
      </a:lvl8pPr>
      <a:lvl9pPr marL="3886200" indent="-228600" algn="l" rtl="0" fontAlgn="base">
        <a:spcBef>
          <a:spcPct val="20000"/>
        </a:spcBef>
        <a:spcAft>
          <a:spcPct val="0"/>
        </a:spcAft>
        <a:buFont typeface="Wingdings" pitchFamily="4" charset="2"/>
        <a:buChar char="©"/>
        <a:defRPr sz="2000" i="1">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hyperlink" Target="http://sdcc3.ucsd.edu/~ir118"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cgibson@ucsd.edu"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3"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4" Type="http://schemas.openxmlformats.org/officeDocument/2006/relationships/oleObject" Target="../embeddings/Microsoft_Equation8.bin"/><Relationship Id="rId4" Type="http://schemas.openxmlformats.org/officeDocument/2006/relationships/oleObject" Target="../embeddings/Microsoft_Word_97_-_2004_Document1.doc"/><Relationship Id="rId7" Type="http://schemas.openxmlformats.org/officeDocument/2006/relationships/image" Target="../media/image27.png"/><Relationship Id="rId11" Type="http://schemas.openxmlformats.org/officeDocument/2006/relationships/oleObject" Target="../embeddings/Microsoft_Equation5.bin"/><Relationship Id="rId1" Type="http://schemas.openxmlformats.org/officeDocument/2006/relationships/vmlDrawing" Target="../drawings/vmlDrawing1.vml"/><Relationship Id="rId6" Type="http://schemas.openxmlformats.org/officeDocument/2006/relationships/image" Target="../media/image26.png"/><Relationship Id="rId16" Type="http://schemas.openxmlformats.org/officeDocument/2006/relationships/oleObject" Target="../embeddings/Microsoft_Equation10.bin"/><Relationship Id="rId8" Type="http://schemas.openxmlformats.org/officeDocument/2006/relationships/image" Target="../media/image28.png"/><Relationship Id="rId13" Type="http://schemas.openxmlformats.org/officeDocument/2006/relationships/oleObject" Target="../embeddings/Microsoft_Equation7.bin"/><Relationship Id="rId10" Type="http://schemas.openxmlformats.org/officeDocument/2006/relationships/oleObject" Target="../embeddings/Microsoft_Equation4.bin"/><Relationship Id="rId5" Type="http://schemas.openxmlformats.org/officeDocument/2006/relationships/oleObject" Target="../embeddings/Microsoft_Word_97_-_2004_Document2.doc"/><Relationship Id="rId15" Type="http://schemas.openxmlformats.org/officeDocument/2006/relationships/oleObject" Target="../embeddings/Microsoft_Equation9.bin"/><Relationship Id="rId12" Type="http://schemas.openxmlformats.org/officeDocument/2006/relationships/oleObject" Target="../embeddings/Microsoft_Equation6.bin"/><Relationship Id="rId17" Type="http://schemas.openxmlformats.org/officeDocument/2006/relationships/oleObject" Target="../embeddings/oleObject1.bin"/><Relationship Id="rId2" Type="http://schemas.openxmlformats.org/officeDocument/2006/relationships/slideLayout" Target="../slideLayouts/slideLayout1.xml"/><Relationship Id="rId9" Type="http://schemas.openxmlformats.org/officeDocument/2006/relationships/oleObject" Target="../embeddings/Microsoft_Equation3.bin"/><Relationship Id="rId3" Type="http://schemas.openxmlformats.org/officeDocument/2006/relationships/audio" Target="../media/audio1.bin"/></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52500" y="393700"/>
            <a:ext cx="6604000" cy="1981200"/>
          </a:xfrm>
        </p:spPr>
        <p:txBody>
          <a:bodyPr/>
          <a:lstStyle/>
          <a:p>
            <a:r>
              <a:rPr lang="en-US" sz="3600" b="1" i="1" dirty="0" smtClean="0">
                <a:latin typeface="Times New Roman" charset="0"/>
                <a:ea typeface="Times New Roman" charset="0"/>
                <a:cs typeface="Times New Roman" charset="0"/>
              </a:rPr>
              <a:t>At Last!, The Solution to the</a:t>
            </a:r>
            <a:br>
              <a:rPr lang="en-US" sz="3600" b="1" i="1" dirty="0" smtClean="0">
                <a:latin typeface="Times New Roman" charset="0"/>
                <a:ea typeface="Times New Roman" charset="0"/>
                <a:cs typeface="Times New Roman" charset="0"/>
              </a:rPr>
            </a:br>
            <a:r>
              <a:rPr lang="en-US" sz="3600" b="1" i="1" dirty="0" smtClean="0">
                <a:latin typeface="Times New Roman" charset="0"/>
                <a:ea typeface="Times New Roman" charset="0"/>
                <a:cs typeface="Times New Roman" charset="0"/>
              </a:rPr>
              <a:t>Turbulence Problem </a:t>
            </a:r>
            <a:endParaRPr lang="en-US" sz="2800" b="1" dirty="0" smtClean="0">
              <a:latin typeface="Times New Roman" charset="0"/>
            </a:endParaRPr>
          </a:p>
        </p:txBody>
      </p:sp>
      <p:sp>
        <p:nvSpPr>
          <p:cNvPr id="13315" name="Rectangle 3"/>
          <p:cNvSpPr>
            <a:spLocks noGrp="1" noChangeArrowheads="1"/>
          </p:cNvSpPr>
          <p:nvPr>
            <p:ph type="subTitle" idx="1"/>
          </p:nvPr>
        </p:nvSpPr>
        <p:spPr>
          <a:xfrm>
            <a:off x="1231900" y="2176978"/>
            <a:ext cx="6324600" cy="3733800"/>
          </a:xfrm>
        </p:spPr>
        <p:txBody>
          <a:bodyPr/>
          <a:lstStyle/>
          <a:p>
            <a:pPr eaLnBrk="1" hangingPunct="1">
              <a:buFont typeface="Wingdings" charset="2"/>
              <a:buNone/>
            </a:pPr>
            <a:r>
              <a:rPr lang="en-US" sz="2800" dirty="0">
                <a:solidFill>
                  <a:srgbClr val="000090"/>
                </a:solidFill>
                <a:latin typeface="Times New Roman" charset="0"/>
              </a:rPr>
              <a:t>Carl H. Gibson</a:t>
            </a:r>
          </a:p>
          <a:p>
            <a:pPr eaLnBrk="1" hangingPunct="1">
              <a:buFont typeface="Wingdings" charset="2"/>
              <a:buNone/>
            </a:pPr>
            <a:r>
              <a:rPr lang="en-US" sz="2800" dirty="0">
                <a:solidFill>
                  <a:srgbClr val="000090"/>
                </a:solidFill>
                <a:latin typeface="Times New Roman" charset="0"/>
              </a:rPr>
              <a:t>Departments of MAE and SIO, CASS, UCSD, La Jolla CA 92093-0411, </a:t>
            </a:r>
          </a:p>
          <a:p>
            <a:pPr eaLnBrk="1" hangingPunct="1">
              <a:buFont typeface="Wingdings" charset="2"/>
              <a:buNone/>
            </a:pPr>
            <a:r>
              <a:rPr lang="en-US" sz="2800" dirty="0">
                <a:solidFill>
                  <a:srgbClr val="000090"/>
                </a:solidFill>
                <a:latin typeface="Times New Roman" charset="0"/>
                <a:hlinkClick r:id="rId3"/>
              </a:rPr>
              <a:t>cgibson@ucsd.edu</a:t>
            </a:r>
            <a:r>
              <a:rPr lang="en-US" sz="2800" dirty="0">
                <a:solidFill>
                  <a:srgbClr val="000090"/>
                </a:solidFill>
                <a:latin typeface="Times New Roman" charset="0"/>
              </a:rPr>
              <a:t>,</a:t>
            </a:r>
          </a:p>
          <a:p>
            <a:pPr eaLnBrk="1" hangingPunct="1">
              <a:buFont typeface="Wingdings" charset="2"/>
              <a:buNone/>
            </a:pPr>
            <a:r>
              <a:rPr lang="en-US" sz="2800" dirty="0">
                <a:solidFill>
                  <a:srgbClr val="000090"/>
                </a:solidFill>
                <a:latin typeface="Times New Roman" charset="0"/>
              </a:rPr>
              <a:t> </a:t>
            </a:r>
            <a:r>
              <a:rPr lang="en-US" sz="2800" b="1" i="0" dirty="0">
                <a:solidFill>
                  <a:srgbClr val="000090"/>
                </a:solidFill>
                <a:latin typeface="Times New Roman" charset="0"/>
                <a:hlinkClick r:id="rId4"/>
              </a:rPr>
              <a:t>http://sdcc3.ucsd.edu/~ir118</a:t>
            </a:r>
            <a:endParaRPr lang="en-US" sz="2800" b="1" i="0" dirty="0">
              <a:solidFill>
                <a:srgbClr val="000090"/>
              </a:solidFill>
              <a:latin typeface="Times New Roman" charset="0"/>
            </a:endParaRPr>
          </a:p>
          <a:p>
            <a:pPr eaLnBrk="1" hangingPunct="1">
              <a:buFont typeface="Wingdings" charset="2"/>
              <a:buNone/>
            </a:pPr>
            <a:endParaRPr lang="en-US" sz="2800" dirty="0">
              <a:solidFill>
                <a:srgbClr val="000090"/>
              </a:solidFill>
              <a:latin typeface="Times New Roman" charset="0"/>
            </a:endParaRPr>
          </a:p>
        </p:txBody>
      </p:sp>
      <p:sp>
        <p:nvSpPr>
          <p:cNvPr id="13316" name="TextBox 3"/>
          <p:cNvSpPr txBox="1">
            <a:spLocks noChangeArrowheads="1"/>
          </p:cNvSpPr>
          <p:nvPr/>
        </p:nvSpPr>
        <p:spPr bwMode="auto">
          <a:xfrm>
            <a:off x="1854200" y="5435600"/>
            <a:ext cx="5156200" cy="369332"/>
          </a:xfrm>
          <a:prstGeom prst="rect">
            <a:avLst/>
          </a:prstGeom>
          <a:noFill/>
          <a:ln w="9525">
            <a:noFill/>
            <a:miter lim="800000"/>
            <a:headEnd/>
            <a:tailEnd/>
          </a:ln>
        </p:spPr>
        <p:txBody>
          <a:bodyPr wrap="square">
            <a:prstTxWarp prst="textNoShape">
              <a:avLst/>
            </a:prstTxWarp>
            <a:spAutoFit/>
          </a:bodyPr>
          <a:lstStyle/>
          <a:p>
            <a:r>
              <a:rPr lang="en-US" dirty="0" smtClean="0"/>
              <a:t>AAAS turbulence meeting San Diego 15 June 2016</a:t>
            </a:r>
            <a:endParaRPr lang="en-US" sz="1800" dirty="0"/>
          </a:p>
        </p:txBody>
      </p:sp>
      <p:sp>
        <p:nvSpPr>
          <p:cNvPr id="2" name="Date Placeholder 1"/>
          <p:cNvSpPr>
            <a:spLocks noGrp="1"/>
          </p:cNvSpPr>
          <p:nvPr>
            <p:ph type="dt" sz="quarter" idx="10"/>
          </p:nvPr>
        </p:nvSpPr>
        <p:spPr/>
        <p:txBody>
          <a:bodyPr/>
          <a:lstStyle/>
          <a:p>
            <a:pPr>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3718"/>
            <a:ext cx="7391400" cy="1143000"/>
          </a:xfrm>
        </p:spPr>
        <p:txBody>
          <a:bodyPr/>
          <a:lstStyle/>
          <a:p>
            <a:r>
              <a:rPr lang="en-US" dirty="0" smtClean="0"/>
              <a:t>What were the currents?</a:t>
            </a:r>
            <a:endParaRPr lang="en-US" dirty="0"/>
          </a:p>
        </p:txBody>
      </p:sp>
      <p:pic>
        <p:nvPicPr>
          <p:cNvPr id="4" name="Content Placeholder 3" descr="Debris.png"/>
          <p:cNvPicPr>
            <a:picLocks noGrp="1" noChangeAspect="1"/>
          </p:cNvPicPr>
          <p:nvPr>
            <p:ph idx="1"/>
          </p:nvPr>
        </p:nvPicPr>
        <p:blipFill>
          <a:blip r:embed="rId2"/>
          <a:srcRect l="-62290" r="-62290"/>
          <a:stretch>
            <a:fillRect/>
          </a:stretch>
        </p:blipFill>
        <p:spPr>
          <a:xfrm>
            <a:off x="-2041113" y="1562952"/>
            <a:ext cx="8009398" cy="4458840"/>
          </a:xfrm>
        </p:spPr>
      </p:pic>
      <p:pic>
        <p:nvPicPr>
          <p:cNvPr id="5" name="Picture 4" descr="flaperonDrift.png"/>
          <p:cNvPicPr>
            <a:picLocks noChangeAspect="1"/>
          </p:cNvPicPr>
          <p:nvPr/>
        </p:nvPicPr>
        <p:blipFill>
          <a:blip r:embed="rId3"/>
          <a:stretch>
            <a:fillRect/>
          </a:stretch>
        </p:blipFill>
        <p:spPr>
          <a:xfrm>
            <a:off x="3853348" y="1916831"/>
            <a:ext cx="5181172" cy="3760921"/>
          </a:xfrm>
          <a:prstGeom prst="rect">
            <a:avLst/>
          </a:prstGeom>
        </p:spPr>
      </p:pic>
      <p:sp>
        <p:nvSpPr>
          <p:cNvPr id="3" name="Date Placeholder 2"/>
          <p:cNvSpPr>
            <a:spLocks noGrp="1"/>
          </p:cNvSpPr>
          <p:nvPr>
            <p:ph type="dt" sz="half" idx="10"/>
          </p:nvPr>
        </p:nvSpPr>
        <p:spPr/>
        <p:txBody>
          <a:bodyPr/>
          <a:lstStyle/>
          <a:p>
            <a:pPr>
              <a:defRPr/>
            </a:pPr>
            <a:endParaRPr lang="en-US"/>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prism/>
      </p:transition>
    </mc:Choice>
    <mc:Fallback>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happened to MH 370?</a:t>
            </a:r>
            <a:endParaRPr lang="en-US" dirty="0"/>
          </a:p>
        </p:txBody>
      </p:sp>
      <p:pic>
        <p:nvPicPr>
          <p:cNvPr id="4" name="Content Placeholder 3" descr="ChineseSat.png"/>
          <p:cNvPicPr>
            <a:picLocks noGrp="1" noChangeAspect="1"/>
          </p:cNvPicPr>
          <p:nvPr>
            <p:ph idx="1"/>
          </p:nvPr>
        </p:nvPicPr>
        <p:blipFill>
          <a:blip r:embed="rId2"/>
          <a:srcRect l="-11970" r="-11970"/>
          <a:stretch>
            <a:fillRect/>
          </a:stretch>
        </p:blipFill>
        <p:spPr/>
      </p:pic>
      <p:sp>
        <p:nvSpPr>
          <p:cNvPr id="3" name="Date Placeholder 2"/>
          <p:cNvSpPr>
            <a:spLocks noGrp="1"/>
          </p:cNvSpPr>
          <p:nvPr>
            <p:ph type="dt" sz="half" idx="10"/>
          </p:nvPr>
        </p:nvSpPr>
        <p:spPr/>
        <p:txBody>
          <a:bodyPr/>
          <a:lstStyle/>
          <a:p>
            <a:pPr>
              <a:defRPr/>
            </a:pPr>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Rogue Pilots Went South</a:t>
            </a:r>
            <a:endParaRPr lang="en-US" dirty="0"/>
          </a:p>
        </p:txBody>
      </p:sp>
      <p:pic>
        <p:nvPicPr>
          <p:cNvPr id="4" name="Content Placeholder 3" descr="AusDrift.png"/>
          <p:cNvPicPr>
            <a:picLocks noGrp="1" noChangeAspect="1"/>
          </p:cNvPicPr>
          <p:nvPr>
            <p:ph idx="1"/>
          </p:nvPr>
        </p:nvPicPr>
        <p:blipFill>
          <a:blip r:embed="rId2"/>
          <a:srcRect l="-29203" r="-29203"/>
          <a:stretch>
            <a:fillRect/>
          </a:stretch>
        </p:blipFill>
        <p:spPr/>
      </p:pic>
      <p:sp>
        <p:nvSpPr>
          <p:cNvPr id="3" name="Date Placeholder 2"/>
          <p:cNvSpPr>
            <a:spLocks noGrp="1"/>
          </p:cNvSpPr>
          <p:nvPr>
            <p:ph type="dt" sz="half" idx="10"/>
          </p:nvPr>
        </p:nvSpPr>
        <p:spPr/>
        <p:txBody>
          <a:bodyPr/>
          <a:lstStyle/>
          <a:p>
            <a:pPr>
              <a:defRPr/>
            </a:pPr>
            <a:endParaRPr lang="en-US"/>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prism/>
      </p:transition>
    </mc:Choice>
    <mc:Fallback>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a:xfrm>
            <a:off x="228600" y="-76200"/>
            <a:ext cx="7391400" cy="1295400"/>
          </a:xfrm>
        </p:spPr>
        <p:txBody>
          <a:bodyPr/>
          <a:lstStyle/>
          <a:p>
            <a:r>
              <a:rPr lang="en-US" sz="2800"/>
              <a:t>Definitions of </a:t>
            </a:r>
            <a:r>
              <a:rPr lang="en-US" sz="2800">
                <a:solidFill>
                  <a:srgbClr val="FF0000"/>
                </a:solidFill>
              </a:rPr>
              <a:t>turbulence</a:t>
            </a:r>
            <a:r>
              <a:rPr lang="en-US" sz="2800"/>
              <a:t> and </a:t>
            </a:r>
            <a:r>
              <a:rPr lang="en-US" sz="2800">
                <a:solidFill>
                  <a:srgbClr val="FF0000"/>
                </a:solidFill>
              </a:rPr>
              <a:t>fossil turbulence </a:t>
            </a:r>
            <a:r>
              <a:rPr lang="en-US" sz="2800"/>
              <a:t>and the direction of the turbulence cascade</a:t>
            </a:r>
          </a:p>
        </p:txBody>
      </p:sp>
      <p:pic>
        <p:nvPicPr>
          <p:cNvPr id="22531" name="Content Placeholder 6" descr="Turbulence.pdf"/>
          <p:cNvPicPr>
            <a:picLocks noGrp="1" noChangeAspect="1"/>
          </p:cNvPicPr>
          <p:nvPr>
            <p:ph idx="1"/>
          </p:nvPr>
        </p:nvPicPr>
        <p:blipFill>
          <a:blip r:embed="rId2"/>
          <a:srcRect l="-66231" r="-66231"/>
          <a:stretch>
            <a:fillRect/>
          </a:stretch>
        </p:blipFill>
        <p:spPr>
          <a:xfrm>
            <a:off x="-3117850" y="171450"/>
            <a:ext cx="14166850" cy="7219950"/>
          </a:xfrm>
        </p:spPr>
      </p:pic>
      <p:sp>
        <p:nvSpPr>
          <p:cNvPr id="8" name="Rectangle 7"/>
          <p:cNvSpPr/>
          <p:nvPr/>
        </p:nvSpPr>
        <p:spPr>
          <a:xfrm>
            <a:off x="6019800" y="1905000"/>
            <a:ext cx="2514600" cy="3046413"/>
          </a:xfrm>
          <a:prstGeom prst="rect">
            <a:avLst/>
          </a:prstGeom>
          <a:solidFill>
            <a:schemeClr val="bg1">
              <a:lumMod val="20000"/>
              <a:lumOff val="80000"/>
            </a:schemeClr>
          </a:solidFill>
        </p:spPr>
        <p:txBody>
          <a:bodyPr>
            <a:prstTxWarp prst="textNoShape">
              <a:avLst/>
            </a:prstTxWarp>
            <a:spAutoFit/>
          </a:bodyPr>
          <a:lstStyle/>
          <a:p>
            <a:pPr algn="ctr">
              <a:defRPr/>
            </a:pPr>
            <a:r>
              <a:rPr lang="en-US" sz="3200" b="1">
                <a:solidFill>
                  <a:srgbClr val="194DF1"/>
                </a:solidFill>
                <a:latin typeface="Times New Roman" pitchFamily="-106" charset="0"/>
                <a:ea typeface="ＭＳ Ｐゴシック" pitchFamily="-106" charset="-128"/>
                <a:cs typeface="ＭＳ Ｐゴシック" pitchFamily="-106" charset="-128"/>
              </a:rPr>
              <a:t>Turbulence ALWAYS cascades from small scales to large</a:t>
            </a:r>
            <a:endParaRPr lang="en-US" sz="2800" b="1">
              <a:solidFill>
                <a:srgbClr val="194DF1"/>
              </a:solidFill>
              <a:latin typeface="Times New Roman" pitchFamily="-106" charset="0"/>
              <a:ea typeface="ＭＳ Ｐゴシック" pitchFamily="-106" charset="-128"/>
              <a:cs typeface="ＭＳ Ｐゴシック" pitchFamily="-106" charset="-128"/>
            </a:endParaRPr>
          </a:p>
        </p:txBody>
      </p:sp>
      <p:sp>
        <p:nvSpPr>
          <p:cNvPr id="9" name="TextBox 8"/>
          <p:cNvSpPr txBox="1"/>
          <p:nvPr/>
        </p:nvSpPr>
        <p:spPr>
          <a:xfrm>
            <a:off x="0" y="1793875"/>
            <a:ext cx="2209800" cy="3540125"/>
          </a:xfrm>
          <a:prstGeom prst="rect">
            <a:avLst/>
          </a:prstGeom>
          <a:solidFill>
            <a:schemeClr val="bg1">
              <a:lumMod val="20000"/>
              <a:lumOff val="80000"/>
            </a:schemeClr>
          </a:solidFill>
        </p:spPr>
        <p:txBody>
          <a:bodyPr>
            <a:spAutoFit/>
          </a:bodyPr>
          <a:lstStyle/>
          <a:p>
            <a:pPr algn="ctr">
              <a:defRPr/>
            </a:pPr>
            <a:r>
              <a:rPr lang="en-US" sz="3200" b="1">
                <a:solidFill>
                  <a:srgbClr val="FF0000"/>
                </a:solidFill>
                <a:latin typeface="Times New Roman" charset="0"/>
                <a:ea typeface="Times New Roman" charset="0"/>
                <a:cs typeface="Times New Roman" charset="0"/>
              </a:rPr>
              <a:t>Fossil turbulence waves </a:t>
            </a:r>
            <a:r>
              <a:rPr lang="en-US" sz="3200" b="1">
                <a:solidFill>
                  <a:srgbClr val="194DF1"/>
                </a:solidFill>
                <a:latin typeface="Times New Roman" charset="0"/>
                <a:ea typeface="Times New Roman" charset="0"/>
                <a:cs typeface="Times New Roman" charset="0"/>
              </a:rPr>
              <a:t>allow seals to survive dark polar winters</a:t>
            </a:r>
          </a:p>
        </p:txBody>
      </p:sp>
      <p:sp>
        <p:nvSpPr>
          <p:cNvPr id="2" name="Date Placeholder 1"/>
          <p:cNvSpPr>
            <a:spLocks noGrp="1"/>
          </p:cNvSpPr>
          <p:nvPr>
            <p:ph type="dt" sz="half" idx="10"/>
          </p:nvPr>
        </p:nvSpPr>
        <p:spPr/>
        <p:txBody>
          <a:bodyPr/>
          <a:lstStyle/>
          <a:p>
            <a:pPr>
              <a:defRPr/>
            </a:pP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accel="50000" decel="5000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Turbulent Length Scales</a:t>
            </a:r>
            <a:endParaRPr lang="en-US" dirty="0"/>
          </a:p>
        </p:txBody>
      </p:sp>
      <p:pic>
        <p:nvPicPr>
          <p:cNvPr id="4" name="Content Placeholder 3" descr="TurbScales.pdf"/>
          <p:cNvPicPr>
            <a:picLocks noGrp="1" noChangeAspect="1"/>
          </p:cNvPicPr>
          <p:nvPr>
            <p:ph idx="1"/>
          </p:nvPr>
        </p:nvPicPr>
        <p:blipFill>
          <a:blip r:embed="rId2"/>
          <a:srcRect l="-16204" r="-16204"/>
          <a:stretch>
            <a:fillRect/>
          </a:stretch>
        </p:blipFill>
        <p:spPr/>
      </p:pic>
      <p:sp>
        <p:nvSpPr>
          <p:cNvPr id="3" name="Date Placeholder 2"/>
          <p:cNvSpPr>
            <a:spLocks noGrp="1"/>
          </p:cNvSpPr>
          <p:nvPr>
            <p:ph type="dt" sz="half" idx="10"/>
          </p:nvPr>
        </p:nvSpPr>
        <p:spPr/>
        <p:txBody>
          <a:bodyPr/>
          <a:lstStyle/>
          <a:p>
            <a:pPr>
              <a:defRPr/>
            </a:pPr>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7346" name="Object 2"/>
          <p:cNvGraphicFramePr>
            <a:graphicFrameLocks noGrp="1" noChangeAspect="1"/>
          </p:cNvGraphicFramePr>
          <p:nvPr>
            <p:ph type="ctrTitle"/>
          </p:nvPr>
        </p:nvGraphicFramePr>
        <p:xfrm>
          <a:off x="2590800" y="914400"/>
          <a:ext cx="3429000" cy="5029200"/>
        </p:xfrm>
        <a:graphic>
          <a:graphicData uri="http://schemas.openxmlformats.org/presentationml/2006/ole">
            <p:oleObj spid="_x0000_s22576" name="Document" r:id="rId4" imgW="5486400" imgH="8051800" progId="Word.Document.8">
              <p:embed/>
            </p:oleObj>
          </a:graphicData>
        </a:graphic>
      </p:graphicFrame>
      <p:sp>
        <p:nvSpPr>
          <p:cNvPr id="57357" name="Text Box 3"/>
          <p:cNvSpPr txBox="1">
            <a:spLocks noChangeArrowheads="1"/>
          </p:cNvSpPr>
          <p:nvPr/>
        </p:nvSpPr>
        <p:spPr bwMode="auto">
          <a:xfrm>
            <a:off x="0" y="0"/>
            <a:ext cx="79248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a:latin typeface="Times" charset="0"/>
              </a:rPr>
              <a:t>Critical Turbulence Length Scales</a:t>
            </a:r>
            <a:endParaRPr lang="en-US">
              <a:latin typeface="Times" charset="0"/>
            </a:endParaRPr>
          </a:p>
        </p:txBody>
      </p:sp>
      <p:graphicFrame>
        <p:nvGraphicFramePr>
          <p:cNvPr id="57347" name="Object 3"/>
          <p:cNvGraphicFramePr>
            <a:graphicFrameLocks noChangeAspect="1"/>
          </p:cNvGraphicFramePr>
          <p:nvPr/>
        </p:nvGraphicFramePr>
        <p:xfrm>
          <a:off x="6248400" y="914400"/>
          <a:ext cx="1252538" cy="1981200"/>
        </p:xfrm>
        <a:graphic>
          <a:graphicData uri="http://schemas.openxmlformats.org/presentationml/2006/ole">
            <p:oleObj spid="_x0000_s22577" name="Document" r:id="rId5" imgW="3212698" imgH="5079365" progId="Word.Document.8">
              <p:embed/>
            </p:oleObj>
          </a:graphicData>
        </a:graphic>
      </p:graphicFrame>
      <p:pic>
        <p:nvPicPr>
          <p:cNvPr id="57358" name="Picture 5" descr="Obukhov"/>
          <p:cNvPicPr>
            <a:picLocks noChangeAspect="1" noChangeArrowheads="1"/>
          </p:cNvPicPr>
          <p:nvPr/>
        </p:nvPicPr>
        <p:blipFill>
          <a:blip r:embed="rId6"/>
          <a:srcRect/>
          <a:stretch>
            <a:fillRect/>
          </a:stretch>
        </p:blipFill>
        <p:spPr bwMode="auto">
          <a:xfrm>
            <a:off x="6172200" y="4495800"/>
            <a:ext cx="1306513" cy="1490663"/>
          </a:xfrm>
          <a:prstGeom prst="rect">
            <a:avLst/>
          </a:prstGeom>
          <a:noFill/>
          <a:ln w="9525">
            <a:noFill/>
            <a:miter lim="800000"/>
            <a:headEnd/>
            <a:tailEnd/>
          </a:ln>
        </p:spPr>
      </p:pic>
      <p:pic>
        <p:nvPicPr>
          <p:cNvPr id="57359" name="Picture 6"/>
          <p:cNvPicPr>
            <a:picLocks noChangeAspect="1" noChangeArrowheads="1"/>
          </p:cNvPicPr>
          <p:nvPr/>
        </p:nvPicPr>
        <p:blipFill>
          <a:blip r:embed="rId7"/>
          <a:srcRect/>
          <a:stretch>
            <a:fillRect/>
          </a:stretch>
        </p:blipFill>
        <p:spPr bwMode="auto">
          <a:xfrm>
            <a:off x="685800" y="990600"/>
            <a:ext cx="1281113" cy="1676400"/>
          </a:xfrm>
          <a:prstGeom prst="rect">
            <a:avLst/>
          </a:prstGeom>
          <a:noFill/>
          <a:ln w="9525">
            <a:noFill/>
            <a:miter lim="800000"/>
            <a:headEnd/>
            <a:tailEnd/>
          </a:ln>
        </p:spPr>
      </p:pic>
      <p:pic>
        <p:nvPicPr>
          <p:cNvPr id="57360" name="Picture 7" descr="Ozmidov"/>
          <p:cNvPicPr>
            <a:picLocks noChangeAspect="1" noChangeArrowheads="1"/>
          </p:cNvPicPr>
          <p:nvPr/>
        </p:nvPicPr>
        <p:blipFill>
          <a:blip r:embed="rId8"/>
          <a:srcRect/>
          <a:stretch>
            <a:fillRect/>
          </a:stretch>
        </p:blipFill>
        <p:spPr bwMode="auto">
          <a:xfrm>
            <a:off x="685800" y="4191000"/>
            <a:ext cx="1266825" cy="1752600"/>
          </a:xfrm>
          <a:prstGeom prst="rect">
            <a:avLst/>
          </a:prstGeom>
          <a:noFill/>
          <a:ln w="9525">
            <a:noFill/>
            <a:miter lim="800000"/>
            <a:headEnd/>
            <a:tailEnd/>
          </a:ln>
        </p:spPr>
      </p:pic>
      <p:graphicFrame>
        <p:nvGraphicFramePr>
          <p:cNvPr id="9224" name="Object 4"/>
          <p:cNvGraphicFramePr>
            <a:graphicFrameLocks noChangeAspect="1"/>
          </p:cNvGraphicFramePr>
          <p:nvPr/>
        </p:nvGraphicFramePr>
        <p:xfrm>
          <a:off x="5257800" y="2895600"/>
          <a:ext cx="3429000" cy="531813"/>
        </p:xfrm>
        <a:graphic>
          <a:graphicData uri="http://schemas.openxmlformats.org/presentationml/2006/ole">
            <p:oleObj spid="_x0000_s22578" name="Equation" r:id="rId9" imgW="2209800" imgH="342900" progId="Equation.3">
              <p:embed/>
            </p:oleObj>
          </a:graphicData>
        </a:graphic>
      </p:graphicFrame>
      <p:graphicFrame>
        <p:nvGraphicFramePr>
          <p:cNvPr id="9225" name="Object 5"/>
          <p:cNvGraphicFramePr>
            <a:graphicFrameLocks noChangeAspect="1"/>
          </p:cNvGraphicFramePr>
          <p:nvPr/>
        </p:nvGraphicFramePr>
        <p:xfrm>
          <a:off x="4991100" y="3938588"/>
          <a:ext cx="4000500" cy="481012"/>
        </p:xfrm>
        <a:graphic>
          <a:graphicData uri="http://schemas.openxmlformats.org/presentationml/2006/ole">
            <p:oleObj spid="_x0000_s22579" name="Equation" r:id="rId10" imgW="2324100" imgH="279400" progId="Equation.3">
              <p:embed/>
            </p:oleObj>
          </a:graphicData>
        </a:graphic>
      </p:graphicFrame>
      <p:graphicFrame>
        <p:nvGraphicFramePr>
          <p:cNvPr id="9226" name="Object 6"/>
          <p:cNvGraphicFramePr>
            <a:graphicFrameLocks noChangeAspect="1"/>
          </p:cNvGraphicFramePr>
          <p:nvPr/>
        </p:nvGraphicFramePr>
        <p:xfrm>
          <a:off x="5029200" y="3429000"/>
          <a:ext cx="3797300" cy="512763"/>
        </p:xfrm>
        <a:graphic>
          <a:graphicData uri="http://schemas.openxmlformats.org/presentationml/2006/ole">
            <p:oleObj spid="_x0000_s22580" name="Equation" r:id="rId11" imgW="2349500" imgH="304800" progId="Equation.3">
              <p:embed/>
            </p:oleObj>
          </a:graphicData>
        </a:graphic>
      </p:graphicFrame>
      <p:graphicFrame>
        <p:nvGraphicFramePr>
          <p:cNvPr id="9227" name="Object 7"/>
          <p:cNvGraphicFramePr>
            <a:graphicFrameLocks noChangeAspect="1"/>
          </p:cNvGraphicFramePr>
          <p:nvPr/>
        </p:nvGraphicFramePr>
        <p:xfrm>
          <a:off x="1905000" y="5181600"/>
          <a:ext cx="1676400" cy="358775"/>
        </p:xfrm>
        <a:graphic>
          <a:graphicData uri="http://schemas.openxmlformats.org/presentationml/2006/ole">
            <p:oleObj spid="_x0000_s22581" name="Equation" r:id="rId12" imgW="1066800" imgH="228600" progId="Equation.3">
              <p:embed/>
            </p:oleObj>
          </a:graphicData>
        </a:graphic>
      </p:graphicFrame>
      <p:graphicFrame>
        <p:nvGraphicFramePr>
          <p:cNvPr id="9228" name="Object 8"/>
          <p:cNvGraphicFramePr>
            <a:graphicFrameLocks noChangeAspect="1"/>
          </p:cNvGraphicFramePr>
          <p:nvPr/>
        </p:nvGraphicFramePr>
        <p:xfrm>
          <a:off x="4191000" y="5105400"/>
          <a:ext cx="1905000" cy="468313"/>
        </p:xfrm>
        <a:graphic>
          <a:graphicData uri="http://schemas.openxmlformats.org/presentationml/2006/ole">
            <p:oleObj spid="_x0000_s22582" name="Equation" r:id="rId13" imgW="1130300" imgH="279400" progId="Equation.3">
              <p:embed/>
            </p:oleObj>
          </a:graphicData>
        </a:graphic>
      </p:graphicFrame>
      <p:graphicFrame>
        <p:nvGraphicFramePr>
          <p:cNvPr id="9229" name="Object 9"/>
          <p:cNvGraphicFramePr>
            <a:graphicFrameLocks noChangeAspect="1"/>
          </p:cNvGraphicFramePr>
          <p:nvPr/>
        </p:nvGraphicFramePr>
        <p:xfrm>
          <a:off x="2019300" y="2362200"/>
          <a:ext cx="876300" cy="314325"/>
        </p:xfrm>
        <a:graphic>
          <a:graphicData uri="http://schemas.openxmlformats.org/presentationml/2006/ole">
            <p:oleObj spid="_x0000_s22583" name="Equation" r:id="rId14" imgW="495300" imgH="177800" progId="Equation.3">
              <p:embed/>
            </p:oleObj>
          </a:graphicData>
        </a:graphic>
      </p:graphicFrame>
      <p:graphicFrame>
        <p:nvGraphicFramePr>
          <p:cNvPr id="9230" name="Object 10"/>
          <p:cNvGraphicFramePr>
            <a:graphicFrameLocks noChangeAspect="1"/>
          </p:cNvGraphicFramePr>
          <p:nvPr/>
        </p:nvGraphicFramePr>
        <p:xfrm>
          <a:off x="4572000" y="2370138"/>
          <a:ext cx="1371600" cy="347662"/>
        </p:xfrm>
        <a:graphic>
          <a:graphicData uri="http://schemas.openxmlformats.org/presentationml/2006/ole">
            <p:oleObj spid="_x0000_s22584" name="Equation" r:id="rId15" imgW="800100" imgH="203200" progId="Equation.3">
              <p:embed/>
            </p:oleObj>
          </a:graphicData>
        </a:graphic>
      </p:graphicFrame>
      <p:graphicFrame>
        <p:nvGraphicFramePr>
          <p:cNvPr id="9231" name="Object 11"/>
          <p:cNvGraphicFramePr>
            <a:graphicFrameLocks noChangeAspect="1"/>
          </p:cNvGraphicFramePr>
          <p:nvPr/>
        </p:nvGraphicFramePr>
        <p:xfrm>
          <a:off x="990600" y="3309938"/>
          <a:ext cx="1663700" cy="474662"/>
        </p:xfrm>
        <a:graphic>
          <a:graphicData uri="http://schemas.openxmlformats.org/presentationml/2006/ole">
            <p:oleObj spid="_x0000_s22585" name="Equation" r:id="rId16" imgW="977900" imgH="279400" progId="Equation.3">
              <p:embed/>
            </p:oleObj>
          </a:graphicData>
        </a:graphic>
      </p:graphicFrame>
      <p:graphicFrame>
        <p:nvGraphicFramePr>
          <p:cNvPr id="9232" name="Object 12"/>
          <p:cNvGraphicFramePr>
            <a:graphicFrameLocks noChangeAspect="1"/>
          </p:cNvGraphicFramePr>
          <p:nvPr/>
        </p:nvGraphicFramePr>
        <p:xfrm>
          <a:off x="4648200" y="4572000"/>
          <a:ext cx="1257300" cy="309563"/>
        </p:xfrm>
        <a:graphic>
          <a:graphicData uri="http://schemas.openxmlformats.org/presentationml/2006/ole">
            <p:oleObj spid="_x0000_s22586" name="Equation" r:id="rId17" imgW="723900" imgH="177800" progId="">
              <p:embed/>
            </p:oleObj>
          </a:graphicData>
        </a:graphic>
      </p:graphicFrame>
      <p:sp>
        <p:nvSpPr>
          <p:cNvPr id="2" name="Date Placeholder 1"/>
          <p:cNvSpPr>
            <a:spLocks noGrp="1"/>
          </p:cNvSpPr>
          <p:nvPr>
            <p:ph type="dt" sz="quarter" idx="10"/>
          </p:nvPr>
        </p:nvSpPr>
        <p:spPr/>
        <p:txBody>
          <a:bodyPr/>
          <a:lstStyle/>
          <a:p>
            <a:pPr>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224"/>
                                        </p:tgtEl>
                                        <p:attrNameLst>
                                          <p:attrName>style.visibility</p:attrName>
                                        </p:attrNameLst>
                                      </p:cBhvr>
                                      <p:to>
                                        <p:strVal val="visible"/>
                                      </p:to>
                                    </p:set>
                                    <p:anim calcmode="lin" valueType="num">
                                      <p:cBhvr additive="base">
                                        <p:cTn id="7" dur="500" fill="hold"/>
                                        <p:tgtEl>
                                          <p:spTgt spid="9224"/>
                                        </p:tgtEl>
                                        <p:attrNameLst>
                                          <p:attrName>ppt_x</p:attrName>
                                        </p:attrNameLst>
                                      </p:cBhvr>
                                      <p:tavLst>
                                        <p:tav tm="0">
                                          <p:val>
                                            <p:strVal val="0-#ppt_w/2"/>
                                          </p:val>
                                        </p:tav>
                                        <p:tav tm="100000">
                                          <p:val>
                                            <p:strVal val="#ppt_x"/>
                                          </p:val>
                                        </p:tav>
                                      </p:tavLst>
                                    </p:anim>
                                    <p:anim calcmode="lin" valueType="num">
                                      <p:cBhvr additive="base">
                                        <p:cTn id="8" dur="500" fill="hold"/>
                                        <p:tgtEl>
                                          <p:spTgt spid="922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9226"/>
                                        </p:tgtEl>
                                        <p:attrNameLst>
                                          <p:attrName>style.visibility</p:attrName>
                                        </p:attrNameLst>
                                      </p:cBhvr>
                                      <p:to>
                                        <p:strVal val="visible"/>
                                      </p:to>
                                    </p:set>
                                    <p:anim calcmode="lin" valueType="num">
                                      <p:cBhvr additive="base">
                                        <p:cTn id="13" dur="500" fill="hold"/>
                                        <p:tgtEl>
                                          <p:spTgt spid="9226"/>
                                        </p:tgtEl>
                                        <p:attrNameLst>
                                          <p:attrName>ppt_x</p:attrName>
                                        </p:attrNameLst>
                                      </p:cBhvr>
                                      <p:tavLst>
                                        <p:tav tm="0">
                                          <p:val>
                                            <p:strVal val="0-#ppt_w/2"/>
                                          </p:val>
                                        </p:tav>
                                        <p:tav tm="100000">
                                          <p:val>
                                            <p:strVal val="#ppt_x"/>
                                          </p:val>
                                        </p:tav>
                                      </p:tavLst>
                                    </p:anim>
                                    <p:anim calcmode="lin" valueType="num">
                                      <p:cBhvr additive="base">
                                        <p:cTn id="14" dur="500" fill="hold"/>
                                        <p:tgtEl>
                                          <p:spTgt spid="922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9225"/>
                                        </p:tgtEl>
                                        <p:attrNameLst>
                                          <p:attrName>style.visibility</p:attrName>
                                        </p:attrNameLst>
                                      </p:cBhvr>
                                      <p:to>
                                        <p:strVal val="visible"/>
                                      </p:to>
                                    </p:set>
                                    <p:anim calcmode="lin" valueType="num">
                                      <p:cBhvr additive="base">
                                        <p:cTn id="19" dur="500" fill="hold"/>
                                        <p:tgtEl>
                                          <p:spTgt spid="9225"/>
                                        </p:tgtEl>
                                        <p:attrNameLst>
                                          <p:attrName>ppt_x</p:attrName>
                                        </p:attrNameLst>
                                      </p:cBhvr>
                                      <p:tavLst>
                                        <p:tav tm="0">
                                          <p:val>
                                            <p:strVal val="0-#ppt_w/2"/>
                                          </p:val>
                                        </p:tav>
                                        <p:tav tm="100000">
                                          <p:val>
                                            <p:strVal val="#ppt_x"/>
                                          </p:val>
                                        </p:tav>
                                      </p:tavLst>
                                    </p:anim>
                                    <p:anim calcmode="lin" valueType="num">
                                      <p:cBhvr additive="base">
                                        <p:cTn id="20" dur="500" fill="hold"/>
                                        <p:tgtEl>
                                          <p:spTgt spid="922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5" presetClass="entr" presetSubtype="0" fill="hold" nodeType="clickEffect">
                                  <p:stCondLst>
                                    <p:cond delay="0"/>
                                  </p:stCondLst>
                                  <p:childTnLst>
                                    <p:set>
                                      <p:cBhvr>
                                        <p:cTn id="24" dur="1" fill="hold">
                                          <p:stCondLst>
                                            <p:cond delay="0"/>
                                          </p:stCondLst>
                                        </p:cTn>
                                        <p:tgtEl>
                                          <p:spTgt spid="9227"/>
                                        </p:tgtEl>
                                        <p:attrNameLst>
                                          <p:attrName>style.visibility</p:attrName>
                                        </p:attrNameLst>
                                      </p:cBhvr>
                                      <p:to>
                                        <p:strVal val="visible"/>
                                      </p:to>
                                    </p:set>
                                    <p:anim calcmode="lin" valueType="num">
                                      <p:cBhvr>
                                        <p:cTn id="25" dur="1000" fill="hold"/>
                                        <p:tgtEl>
                                          <p:spTgt spid="9227"/>
                                        </p:tgtEl>
                                        <p:attrNameLst>
                                          <p:attrName>ppt_w</p:attrName>
                                        </p:attrNameLst>
                                      </p:cBhvr>
                                      <p:tavLst>
                                        <p:tav tm="0">
                                          <p:val>
                                            <p:fltVal val="0"/>
                                          </p:val>
                                        </p:tav>
                                        <p:tav tm="100000">
                                          <p:val>
                                            <p:strVal val="#ppt_w"/>
                                          </p:val>
                                        </p:tav>
                                      </p:tavLst>
                                    </p:anim>
                                    <p:anim calcmode="lin" valueType="num">
                                      <p:cBhvr>
                                        <p:cTn id="26" dur="1000" fill="hold"/>
                                        <p:tgtEl>
                                          <p:spTgt spid="9227"/>
                                        </p:tgtEl>
                                        <p:attrNameLst>
                                          <p:attrName>ppt_h</p:attrName>
                                        </p:attrNameLst>
                                      </p:cBhvr>
                                      <p:tavLst>
                                        <p:tav tm="0">
                                          <p:val>
                                            <p:fltVal val="0"/>
                                          </p:val>
                                        </p:tav>
                                        <p:tav tm="100000">
                                          <p:val>
                                            <p:strVal val="#ppt_h"/>
                                          </p:val>
                                        </p:tav>
                                      </p:tavLst>
                                    </p:anim>
                                    <p:anim calcmode="lin" valueType="num">
                                      <p:cBhvr>
                                        <p:cTn id="27" dur="1000" fill="hold"/>
                                        <p:tgtEl>
                                          <p:spTgt spid="9227"/>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922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5" presetClass="entr" presetSubtype="0" fill="hold" nodeType="clickEffect">
                                  <p:stCondLst>
                                    <p:cond delay="0"/>
                                  </p:stCondLst>
                                  <p:childTnLst>
                                    <p:set>
                                      <p:cBhvr>
                                        <p:cTn id="32" dur="1" fill="hold">
                                          <p:stCondLst>
                                            <p:cond delay="0"/>
                                          </p:stCondLst>
                                        </p:cTn>
                                        <p:tgtEl>
                                          <p:spTgt spid="9228"/>
                                        </p:tgtEl>
                                        <p:attrNameLst>
                                          <p:attrName>style.visibility</p:attrName>
                                        </p:attrNameLst>
                                      </p:cBhvr>
                                      <p:to>
                                        <p:strVal val="visible"/>
                                      </p:to>
                                    </p:set>
                                    <p:anim calcmode="lin" valueType="num">
                                      <p:cBhvr>
                                        <p:cTn id="33" dur="1000" fill="hold"/>
                                        <p:tgtEl>
                                          <p:spTgt spid="9228"/>
                                        </p:tgtEl>
                                        <p:attrNameLst>
                                          <p:attrName>ppt_w</p:attrName>
                                        </p:attrNameLst>
                                      </p:cBhvr>
                                      <p:tavLst>
                                        <p:tav tm="0">
                                          <p:val>
                                            <p:fltVal val="0"/>
                                          </p:val>
                                        </p:tav>
                                        <p:tav tm="100000">
                                          <p:val>
                                            <p:strVal val="#ppt_w"/>
                                          </p:val>
                                        </p:tav>
                                      </p:tavLst>
                                    </p:anim>
                                    <p:anim calcmode="lin" valueType="num">
                                      <p:cBhvr>
                                        <p:cTn id="34" dur="1000" fill="hold"/>
                                        <p:tgtEl>
                                          <p:spTgt spid="9228"/>
                                        </p:tgtEl>
                                        <p:attrNameLst>
                                          <p:attrName>ppt_h</p:attrName>
                                        </p:attrNameLst>
                                      </p:cBhvr>
                                      <p:tavLst>
                                        <p:tav tm="0">
                                          <p:val>
                                            <p:fltVal val="0"/>
                                          </p:val>
                                        </p:tav>
                                        <p:tav tm="100000">
                                          <p:val>
                                            <p:strVal val="#ppt_h"/>
                                          </p:val>
                                        </p:tav>
                                      </p:tavLst>
                                    </p:anim>
                                    <p:anim calcmode="lin" valueType="num">
                                      <p:cBhvr>
                                        <p:cTn id="35" dur="1000" fill="hold"/>
                                        <p:tgtEl>
                                          <p:spTgt spid="9228"/>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922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5" presetClass="entr" presetSubtype="0" fill="hold" nodeType="clickEffect">
                                  <p:stCondLst>
                                    <p:cond delay="0"/>
                                  </p:stCondLst>
                                  <p:childTnLst>
                                    <p:set>
                                      <p:cBhvr>
                                        <p:cTn id="40" dur="1" fill="hold">
                                          <p:stCondLst>
                                            <p:cond delay="0"/>
                                          </p:stCondLst>
                                        </p:cTn>
                                        <p:tgtEl>
                                          <p:spTgt spid="9229"/>
                                        </p:tgtEl>
                                        <p:attrNameLst>
                                          <p:attrName>style.visibility</p:attrName>
                                        </p:attrNameLst>
                                      </p:cBhvr>
                                      <p:to>
                                        <p:strVal val="visible"/>
                                      </p:to>
                                    </p:set>
                                    <p:anim calcmode="lin" valueType="num">
                                      <p:cBhvr>
                                        <p:cTn id="41" dur="1000" fill="hold"/>
                                        <p:tgtEl>
                                          <p:spTgt spid="9229"/>
                                        </p:tgtEl>
                                        <p:attrNameLst>
                                          <p:attrName>ppt_w</p:attrName>
                                        </p:attrNameLst>
                                      </p:cBhvr>
                                      <p:tavLst>
                                        <p:tav tm="0">
                                          <p:val>
                                            <p:fltVal val="0"/>
                                          </p:val>
                                        </p:tav>
                                        <p:tav tm="100000">
                                          <p:val>
                                            <p:strVal val="#ppt_w"/>
                                          </p:val>
                                        </p:tav>
                                      </p:tavLst>
                                    </p:anim>
                                    <p:anim calcmode="lin" valueType="num">
                                      <p:cBhvr>
                                        <p:cTn id="42" dur="1000" fill="hold"/>
                                        <p:tgtEl>
                                          <p:spTgt spid="9229"/>
                                        </p:tgtEl>
                                        <p:attrNameLst>
                                          <p:attrName>ppt_h</p:attrName>
                                        </p:attrNameLst>
                                      </p:cBhvr>
                                      <p:tavLst>
                                        <p:tav tm="0">
                                          <p:val>
                                            <p:fltVal val="0"/>
                                          </p:val>
                                        </p:tav>
                                        <p:tav tm="100000">
                                          <p:val>
                                            <p:strVal val="#ppt_h"/>
                                          </p:val>
                                        </p:tav>
                                      </p:tavLst>
                                    </p:anim>
                                    <p:anim calcmode="lin" valueType="num">
                                      <p:cBhvr>
                                        <p:cTn id="43" dur="1000" fill="hold"/>
                                        <p:tgtEl>
                                          <p:spTgt spid="9229"/>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922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5" presetClass="entr" presetSubtype="0" fill="hold" nodeType="clickEffect">
                                  <p:stCondLst>
                                    <p:cond delay="0"/>
                                  </p:stCondLst>
                                  <p:childTnLst>
                                    <p:set>
                                      <p:cBhvr>
                                        <p:cTn id="48" dur="1" fill="hold">
                                          <p:stCondLst>
                                            <p:cond delay="0"/>
                                          </p:stCondLst>
                                        </p:cTn>
                                        <p:tgtEl>
                                          <p:spTgt spid="9230"/>
                                        </p:tgtEl>
                                        <p:attrNameLst>
                                          <p:attrName>style.visibility</p:attrName>
                                        </p:attrNameLst>
                                      </p:cBhvr>
                                      <p:to>
                                        <p:strVal val="visible"/>
                                      </p:to>
                                    </p:set>
                                    <p:anim calcmode="lin" valueType="num">
                                      <p:cBhvr>
                                        <p:cTn id="49" dur="1000" fill="hold"/>
                                        <p:tgtEl>
                                          <p:spTgt spid="9230"/>
                                        </p:tgtEl>
                                        <p:attrNameLst>
                                          <p:attrName>ppt_w</p:attrName>
                                        </p:attrNameLst>
                                      </p:cBhvr>
                                      <p:tavLst>
                                        <p:tav tm="0">
                                          <p:val>
                                            <p:fltVal val="0"/>
                                          </p:val>
                                        </p:tav>
                                        <p:tav tm="100000">
                                          <p:val>
                                            <p:strVal val="#ppt_w"/>
                                          </p:val>
                                        </p:tav>
                                      </p:tavLst>
                                    </p:anim>
                                    <p:anim calcmode="lin" valueType="num">
                                      <p:cBhvr>
                                        <p:cTn id="50" dur="1000" fill="hold"/>
                                        <p:tgtEl>
                                          <p:spTgt spid="9230"/>
                                        </p:tgtEl>
                                        <p:attrNameLst>
                                          <p:attrName>ppt_h</p:attrName>
                                        </p:attrNameLst>
                                      </p:cBhvr>
                                      <p:tavLst>
                                        <p:tav tm="0">
                                          <p:val>
                                            <p:fltVal val="0"/>
                                          </p:val>
                                        </p:tav>
                                        <p:tav tm="100000">
                                          <p:val>
                                            <p:strVal val="#ppt_h"/>
                                          </p:val>
                                        </p:tav>
                                      </p:tavLst>
                                    </p:anim>
                                    <p:anim calcmode="lin" valueType="num">
                                      <p:cBhvr>
                                        <p:cTn id="51" dur="1000" fill="hold"/>
                                        <p:tgtEl>
                                          <p:spTgt spid="9230"/>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923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15" presetClass="entr" presetSubtype="0" fill="hold" nodeType="clickEffect">
                                  <p:stCondLst>
                                    <p:cond delay="0"/>
                                  </p:stCondLst>
                                  <p:childTnLst>
                                    <p:set>
                                      <p:cBhvr>
                                        <p:cTn id="56" dur="1" fill="hold">
                                          <p:stCondLst>
                                            <p:cond delay="0"/>
                                          </p:stCondLst>
                                        </p:cTn>
                                        <p:tgtEl>
                                          <p:spTgt spid="9232"/>
                                        </p:tgtEl>
                                        <p:attrNameLst>
                                          <p:attrName>style.visibility</p:attrName>
                                        </p:attrNameLst>
                                      </p:cBhvr>
                                      <p:to>
                                        <p:strVal val="visible"/>
                                      </p:to>
                                    </p:set>
                                    <p:anim calcmode="lin" valueType="num">
                                      <p:cBhvr>
                                        <p:cTn id="57" dur="1000" fill="hold"/>
                                        <p:tgtEl>
                                          <p:spTgt spid="9232"/>
                                        </p:tgtEl>
                                        <p:attrNameLst>
                                          <p:attrName>ppt_w</p:attrName>
                                        </p:attrNameLst>
                                      </p:cBhvr>
                                      <p:tavLst>
                                        <p:tav tm="0">
                                          <p:val>
                                            <p:fltVal val="0"/>
                                          </p:val>
                                        </p:tav>
                                        <p:tav tm="100000">
                                          <p:val>
                                            <p:strVal val="#ppt_w"/>
                                          </p:val>
                                        </p:tav>
                                      </p:tavLst>
                                    </p:anim>
                                    <p:anim calcmode="lin" valueType="num">
                                      <p:cBhvr>
                                        <p:cTn id="58" dur="1000" fill="hold"/>
                                        <p:tgtEl>
                                          <p:spTgt spid="9232"/>
                                        </p:tgtEl>
                                        <p:attrNameLst>
                                          <p:attrName>ppt_h</p:attrName>
                                        </p:attrNameLst>
                                      </p:cBhvr>
                                      <p:tavLst>
                                        <p:tav tm="0">
                                          <p:val>
                                            <p:fltVal val="0"/>
                                          </p:val>
                                        </p:tav>
                                        <p:tav tm="100000">
                                          <p:val>
                                            <p:strVal val="#ppt_h"/>
                                          </p:val>
                                        </p:tav>
                                      </p:tavLst>
                                    </p:anim>
                                    <p:anim calcmode="lin" valueType="num">
                                      <p:cBhvr>
                                        <p:cTn id="59" dur="1000" fill="hold"/>
                                        <p:tgtEl>
                                          <p:spTgt spid="9232"/>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923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5" presetClass="entr" presetSubtype="0" fill="hold" nodeType="clickEffect">
                                  <p:stCondLst>
                                    <p:cond delay="0"/>
                                  </p:stCondLst>
                                  <p:childTnLst>
                                    <p:set>
                                      <p:cBhvr>
                                        <p:cTn id="64" dur="1" fill="hold">
                                          <p:stCondLst>
                                            <p:cond delay="0"/>
                                          </p:stCondLst>
                                        </p:cTn>
                                        <p:tgtEl>
                                          <p:spTgt spid="9231"/>
                                        </p:tgtEl>
                                        <p:attrNameLst>
                                          <p:attrName>style.visibility</p:attrName>
                                        </p:attrNameLst>
                                      </p:cBhvr>
                                      <p:to>
                                        <p:strVal val="visible"/>
                                      </p:to>
                                    </p:set>
                                    <p:anim calcmode="lin" valueType="num">
                                      <p:cBhvr>
                                        <p:cTn id="65" dur="1000" fill="hold"/>
                                        <p:tgtEl>
                                          <p:spTgt spid="9231"/>
                                        </p:tgtEl>
                                        <p:attrNameLst>
                                          <p:attrName>ppt_w</p:attrName>
                                        </p:attrNameLst>
                                      </p:cBhvr>
                                      <p:tavLst>
                                        <p:tav tm="0">
                                          <p:val>
                                            <p:fltVal val="0"/>
                                          </p:val>
                                        </p:tav>
                                        <p:tav tm="100000">
                                          <p:val>
                                            <p:strVal val="#ppt_w"/>
                                          </p:val>
                                        </p:tav>
                                      </p:tavLst>
                                    </p:anim>
                                    <p:anim calcmode="lin" valueType="num">
                                      <p:cBhvr>
                                        <p:cTn id="66" dur="1000" fill="hold"/>
                                        <p:tgtEl>
                                          <p:spTgt spid="9231"/>
                                        </p:tgtEl>
                                        <p:attrNameLst>
                                          <p:attrName>ppt_h</p:attrName>
                                        </p:attrNameLst>
                                      </p:cBhvr>
                                      <p:tavLst>
                                        <p:tav tm="0">
                                          <p:val>
                                            <p:fltVal val="0"/>
                                          </p:val>
                                        </p:tav>
                                        <p:tav tm="100000">
                                          <p:val>
                                            <p:strVal val="#ppt_h"/>
                                          </p:val>
                                        </p:tav>
                                      </p:tavLst>
                                    </p:anim>
                                    <p:anim calcmode="lin" valueType="num">
                                      <p:cBhvr>
                                        <p:cTn id="67" dur="1000" fill="hold"/>
                                        <p:tgtEl>
                                          <p:spTgt spid="9231"/>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923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Fossil Turbulence Scales</a:t>
            </a:r>
            <a:endParaRPr lang="en-US" dirty="0"/>
          </a:p>
        </p:txBody>
      </p:sp>
      <p:pic>
        <p:nvPicPr>
          <p:cNvPr id="4" name="Content Placeholder 3" descr="FossilTurbScales.pdf"/>
          <p:cNvPicPr>
            <a:picLocks noGrp="1" noChangeAspect="1"/>
          </p:cNvPicPr>
          <p:nvPr>
            <p:ph idx="1"/>
          </p:nvPr>
        </p:nvPicPr>
        <p:blipFill>
          <a:blip r:embed="rId2"/>
          <a:srcRect t="-311" b="-311"/>
          <a:stretch>
            <a:fillRect/>
          </a:stretch>
        </p:blipFill>
        <p:spPr/>
      </p:pic>
      <p:sp>
        <p:nvSpPr>
          <p:cNvPr id="3" name="Date Placeholder 2"/>
          <p:cNvSpPr>
            <a:spLocks noGrp="1"/>
          </p:cNvSpPr>
          <p:nvPr>
            <p:ph type="dt" sz="half" idx="10"/>
          </p:nvPr>
        </p:nvSpPr>
        <p:spPr/>
        <p:txBody>
          <a:bodyPr/>
          <a:lstStyle/>
          <a:p>
            <a:pPr>
              <a:defRPr/>
            </a:pPr>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
            <a:ext cx="7391400" cy="1143000"/>
          </a:xfrm>
        </p:spPr>
        <p:txBody>
          <a:bodyPr/>
          <a:lstStyle/>
          <a:p>
            <a:r>
              <a:rPr lang="en-US" dirty="0" smtClean="0"/>
              <a:t>Nomura Scale Pancakes Make 10^20 </a:t>
            </a:r>
            <a:r>
              <a:rPr lang="en-US" dirty="0" err="1" smtClean="0"/>
              <a:t>m</a:t>
            </a:r>
            <a:r>
              <a:rPr lang="en-US" dirty="0" smtClean="0"/>
              <a:t> Spaghetti</a:t>
            </a:r>
            <a:endParaRPr lang="en-US" dirty="0"/>
          </a:p>
        </p:txBody>
      </p:sp>
      <p:pic>
        <p:nvPicPr>
          <p:cNvPr id="4" name="Content Placeholder 3" descr="NomuraScaleProtoGalaxies.pdf"/>
          <p:cNvPicPr>
            <a:picLocks noGrp="1" noChangeAspect="1"/>
          </p:cNvPicPr>
          <p:nvPr>
            <p:ph idx="1"/>
          </p:nvPr>
        </p:nvPicPr>
        <p:blipFill>
          <a:blip r:embed="rId2"/>
          <a:srcRect l="-29010" r="-29010"/>
          <a:stretch>
            <a:fillRect/>
          </a:stretch>
        </p:blipFill>
        <p:spPr>
          <a:xfrm>
            <a:off x="-856543" y="1399882"/>
            <a:ext cx="9530643" cy="5305718"/>
          </a:xfrm>
        </p:spPr>
      </p:pic>
      <p:sp>
        <p:nvSpPr>
          <p:cNvPr id="3" name="Date Placeholder 2"/>
          <p:cNvSpPr>
            <a:spLocks noGrp="1"/>
          </p:cNvSpPr>
          <p:nvPr>
            <p:ph type="dt" sz="half" idx="10"/>
          </p:nvPr>
        </p:nvSpPr>
        <p:spPr/>
        <p:txBody>
          <a:bodyPr/>
          <a:lstStyle/>
          <a:p>
            <a:pPr>
              <a:defRPr/>
            </a:pPr>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Crash of QZ8501</a:t>
            </a:r>
            <a:endParaRPr lang="en-US" dirty="0"/>
          </a:p>
        </p:txBody>
      </p:sp>
      <p:pic>
        <p:nvPicPr>
          <p:cNvPr id="4" name="Content Placeholder 3" descr="QZ.pdf"/>
          <p:cNvPicPr>
            <a:picLocks noGrp="1" noChangeAspect="1"/>
          </p:cNvPicPr>
          <p:nvPr>
            <p:ph idx="1"/>
          </p:nvPr>
        </p:nvPicPr>
        <p:blipFill>
          <a:blip r:embed="rId2"/>
          <a:srcRect l="-37732" r="-37732"/>
          <a:stretch>
            <a:fillRect/>
          </a:stretch>
        </p:blipFill>
        <p:spPr/>
      </p:pic>
      <p:sp>
        <p:nvSpPr>
          <p:cNvPr id="3" name="Date Placeholder 2"/>
          <p:cNvSpPr>
            <a:spLocks noGrp="1"/>
          </p:cNvSpPr>
          <p:nvPr>
            <p:ph type="dt" sz="half" idx="10"/>
          </p:nvPr>
        </p:nvSpPr>
        <p:spPr/>
        <p:txBody>
          <a:bodyPr/>
          <a:lstStyle/>
          <a:p>
            <a:pPr>
              <a:defRPr/>
            </a:pPr>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Extreme Intermittency of Catastrophic Equatorial Icing</a:t>
            </a:r>
            <a:endParaRPr lang="en-US" dirty="0"/>
          </a:p>
        </p:txBody>
      </p:sp>
      <p:pic>
        <p:nvPicPr>
          <p:cNvPr id="4" name="Content Placeholder 3" descr="QZ8501.pdf"/>
          <p:cNvPicPr>
            <a:picLocks noGrp="1" noChangeAspect="1"/>
          </p:cNvPicPr>
          <p:nvPr>
            <p:ph idx="1"/>
          </p:nvPr>
        </p:nvPicPr>
        <p:blipFill>
          <a:blip r:embed="rId2"/>
          <a:srcRect l="-6977" r="-6977"/>
          <a:stretch>
            <a:fillRect/>
          </a:stretch>
        </p:blipFill>
        <p:spPr/>
      </p:pic>
      <p:sp>
        <p:nvSpPr>
          <p:cNvPr id="3" name="Date Placeholder 2"/>
          <p:cNvSpPr>
            <a:spLocks noGrp="1"/>
          </p:cNvSpPr>
          <p:nvPr>
            <p:ph type="dt" sz="half" idx="10"/>
          </p:nvPr>
        </p:nvSpPr>
        <p:spPr/>
        <p:txBody>
          <a:bodyPr/>
          <a:lstStyle/>
          <a:p>
            <a:pPr>
              <a:defRPr/>
            </a:pP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
            <a:ext cx="7391400" cy="1143000"/>
          </a:xfrm>
        </p:spPr>
        <p:txBody>
          <a:bodyPr/>
          <a:lstStyle/>
          <a:p>
            <a:r>
              <a:rPr lang="en-US" dirty="0" smtClean="0"/>
              <a:t>Catastrophic Equatorial Icing</a:t>
            </a:r>
            <a:endParaRPr lang="en-US" dirty="0"/>
          </a:p>
        </p:txBody>
      </p:sp>
      <p:pic>
        <p:nvPicPr>
          <p:cNvPr id="4" name="Content Placeholder 3" descr="AGU.pdf"/>
          <p:cNvPicPr>
            <a:picLocks noGrp="1" noChangeAspect="1"/>
          </p:cNvPicPr>
          <p:nvPr>
            <p:ph idx="1"/>
          </p:nvPr>
        </p:nvPicPr>
        <p:blipFill>
          <a:blip r:embed="rId2"/>
          <a:srcRect l="-27372" r="-27372"/>
          <a:stretch>
            <a:fillRect/>
          </a:stretch>
        </p:blipFill>
        <p:spPr>
          <a:xfrm>
            <a:off x="-1030817" y="1066799"/>
            <a:ext cx="9908117" cy="5515859"/>
          </a:xfrm>
        </p:spPr>
      </p:pic>
      <p:sp>
        <p:nvSpPr>
          <p:cNvPr id="3" name="Date Placeholder 2"/>
          <p:cNvSpPr>
            <a:spLocks noGrp="1"/>
          </p:cNvSpPr>
          <p:nvPr>
            <p:ph type="dt" sz="half" idx="10"/>
          </p:nvPr>
        </p:nvSpPr>
        <p:spPr/>
        <p:txBody>
          <a:bodyPr/>
          <a:lstStyle/>
          <a:p>
            <a:pPr>
              <a:defRPr/>
            </a:pPr>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QZ8501 Summary</a:t>
            </a:r>
            <a:endParaRPr lang="en-US" dirty="0"/>
          </a:p>
        </p:txBody>
      </p:sp>
      <p:pic>
        <p:nvPicPr>
          <p:cNvPr id="4" name="Content Placeholder 3" descr="QZ8501summary.pdf"/>
          <p:cNvPicPr>
            <a:picLocks noGrp="1" noChangeAspect="1"/>
          </p:cNvPicPr>
          <p:nvPr>
            <p:ph idx="1"/>
          </p:nvPr>
        </p:nvPicPr>
        <p:blipFill>
          <a:blip r:embed="rId2"/>
          <a:srcRect l="-28208" r="-28208"/>
          <a:stretch>
            <a:fillRect/>
          </a:stretch>
        </p:blipFill>
        <p:spPr/>
      </p:pic>
      <p:sp>
        <p:nvSpPr>
          <p:cNvPr id="3" name="Date Placeholder 2"/>
          <p:cNvSpPr>
            <a:spLocks noGrp="1"/>
          </p:cNvSpPr>
          <p:nvPr>
            <p:ph type="dt" sz="half" idx="10"/>
          </p:nvPr>
        </p:nvSpPr>
        <p:spPr/>
        <p:txBody>
          <a:bodyPr/>
          <a:lstStyle/>
          <a:p>
            <a:pPr>
              <a:defRPr/>
            </a:pPr>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
            <a:ext cx="7391400" cy="1143000"/>
          </a:xfrm>
        </p:spPr>
        <p:txBody>
          <a:bodyPr/>
          <a:lstStyle/>
          <a:p>
            <a:r>
              <a:rPr lang="en-US" dirty="0" smtClean="0"/>
              <a:t>Conclusions</a:t>
            </a:r>
            <a:endParaRPr lang="en-US" dirty="0"/>
          </a:p>
        </p:txBody>
      </p:sp>
      <p:sp>
        <p:nvSpPr>
          <p:cNvPr id="3" name="Content Placeholder 2"/>
          <p:cNvSpPr>
            <a:spLocks noGrp="1"/>
          </p:cNvSpPr>
          <p:nvPr>
            <p:ph idx="1"/>
          </p:nvPr>
        </p:nvSpPr>
        <p:spPr>
          <a:xfrm>
            <a:off x="228600" y="1054100"/>
            <a:ext cx="7391400" cy="4114800"/>
          </a:xfrm>
        </p:spPr>
        <p:txBody>
          <a:bodyPr/>
          <a:lstStyle/>
          <a:p>
            <a:r>
              <a:rPr lang="en-US" sz="2400" dirty="0" smtClean="0"/>
              <a:t>New turbulence is an eddy like state of fluid motion where the inertial vortex forces of the eddies are larger than any other forces that tend to damp the eddies out.</a:t>
            </a:r>
          </a:p>
          <a:p>
            <a:r>
              <a:rPr lang="en-US" sz="2400" dirty="0" smtClean="0"/>
              <a:t>New turbulence always cascades from small scales to large.</a:t>
            </a:r>
          </a:p>
          <a:p>
            <a:r>
              <a:rPr lang="en-US" sz="2400" dirty="0" smtClean="0"/>
              <a:t>New turbulence and the universal similarity laws of Kolmogorov apply for all length and time scales observed, from Planck to cosmological scales.</a:t>
            </a:r>
            <a:endParaRPr lang="en-US" sz="2400" dirty="0"/>
          </a:p>
        </p:txBody>
      </p:sp>
      <p:sp>
        <p:nvSpPr>
          <p:cNvPr id="4" name="Date Placeholder 3"/>
          <p:cNvSpPr>
            <a:spLocks noGrp="1"/>
          </p:cNvSpPr>
          <p:nvPr>
            <p:ph type="dt" sz="half" idx="10"/>
          </p:nvPr>
        </p:nvSpPr>
        <p:spPr/>
        <p:txBody>
          <a:bodyPr/>
          <a:lstStyle/>
          <a:p>
            <a:pPr>
              <a:defRPr/>
            </a:pP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511564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391400" cy="878435"/>
          </a:xfrm>
        </p:spPr>
        <p:txBody>
          <a:bodyPr/>
          <a:lstStyle/>
          <a:p>
            <a:r>
              <a:rPr lang="en-US" dirty="0" smtClean="0"/>
              <a:t>Turbulence Problem Solved!</a:t>
            </a:r>
            <a:endParaRPr lang="en-US" dirty="0"/>
          </a:p>
        </p:txBody>
      </p:sp>
      <p:pic>
        <p:nvPicPr>
          <p:cNvPr id="6" name="Content Placeholder 5" descr="turbulence.png"/>
          <p:cNvPicPr>
            <a:picLocks noGrp="1" noChangeAspect="1"/>
          </p:cNvPicPr>
          <p:nvPr>
            <p:ph idx="1"/>
          </p:nvPr>
        </p:nvPicPr>
        <p:blipFill>
          <a:blip r:embed="rId2"/>
          <a:srcRect l="-81351" r="-81351"/>
          <a:stretch>
            <a:fillRect/>
          </a:stretch>
        </p:blipFill>
        <p:spPr>
          <a:xfrm>
            <a:off x="-5588000" y="910244"/>
            <a:ext cx="19177000" cy="5795356"/>
          </a:xfrm>
        </p:spPr>
      </p:pic>
      <p:sp>
        <p:nvSpPr>
          <p:cNvPr id="3" name="Date Placeholder 2"/>
          <p:cNvSpPr>
            <a:spLocks noGrp="1"/>
          </p:cNvSpPr>
          <p:nvPr>
            <p:ph type="dt" sz="half" idx="10"/>
          </p:nvPr>
        </p:nvSpPr>
        <p:spPr/>
        <p:txBody>
          <a:bodyPr/>
          <a:lstStyle/>
          <a:p>
            <a:pPr>
              <a:defRPr/>
            </a:pPr>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Extreme Equatorial Icing</a:t>
            </a:r>
            <a:endParaRPr lang="en-US" dirty="0"/>
          </a:p>
        </p:txBody>
      </p:sp>
      <p:pic>
        <p:nvPicPr>
          <p:cNvPr id="4" name="Content Placeholder 3" descr="DreamlinerEngineIcing.pdf"/>
          <p:cNvPicPr>
            <a:picLocks noGrp="1" noChangeAspect="1"/>
          </p:cNvPicPr>
          <p:nvPr>
            <p:ph idx="1"/>
          </p:nvPr>
        </p:nvPicPr>
        <p:blipFill>
          <a:blip r:embed="rId2"/>
          <a:srcRect l="-151" r="-151"/>
          <a:stretch>
            <a:fillRect/>
          </a:stretch>
        </p:blipFill>
        <p:spPr/>
      </p:pic>
      <p:sp>
        <p:nvSpPr>
          <p:cNvPr id="3" name="Date Placeholder 2"/>
          <p:cNvSpPr>
            <a:spLocks noGrp="1"/>
          </p:cNvSpPr>
          <p:nvPr>
            <p:ph type="dt" sz="half" idx="10"/>
          </p:nvPr>
        </p:nvSpPr>
        <p:spPr/>
        <p:txBody>
          <a:bodyPr/>
          <a:lstStyle/>
          <a:p>
            <a:pPr>
              <a:defRPr/>
            </a:pPr>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happened to AF 447?</a:t>
            </a:r>
            <a:endParaRPr lang="en-US" dirty="0"/>
          </a:p>
        </p:txBody>
      </p:sp>
      <p:pic>
        <p:nvPicPr>
          <p:cNvPr id="4" name="Content Placeholder 3" descr="AF447.png"/>
          <p:cNvPicPr>
            <a:picLocks noGrp="1" noChangeAspect="1"/>
          </p:cNvPicPr>
          <p:nvPr>
            <p:ph idx="1"/>
          </p:nvPr>
        </p:nvPicPr>
        <p:blipFill>
          <a:blip r:embed="rId2"/>
          <a:srcRect l="-29600" r="-29600"/>
          <a:stretch>
            <a:fillRect/>
          </a:stretch>
        </p:blipFill>
        <p:spPr/>
      </p:pic>
      <p:sp>
        <p:nvSpPr>
          <p:cNvPr id="3" name="Date Placeholder 2"/>
          <p:cNvSpPr>
            <a:spLocks noGrp="1"/>
          </p:cNvSpPr>
          <p:nvPr>
            <p:ph type="dt" sz="half" idx="10"/>
          </p:nvPr>
        </p:nvSpPr>
        <p:spPr/>
        <p:txBody>
          <a:bodyPr/>
          <a:lstStyle/>
          <a:p>
            <a:pPr>
              <a:defRPr/>
            </a:pPr>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Minutes Left to Live</a:t>
            </a:r>
            <a:endParaRPr lang="en-US" dirty="0"/>
          </a:p>
        </p:txBody>
      </p:sp>
      <p:pic>
        <p:nvPicPr>
          <p:cNvPr id="4" name="Content Placeholder 3" descr="AF447crash.pdf"/>
          <p:cNvPicPr>
            <a:picLocks noGrp="1" noChangeAspect="1"/>
          </p:cNvPicPr>
          <p:nvPr>
            <p:ph idx="1"/>
          </p:nvPr>
        </p:nvPicPr>
        <p:blipFill>
          <a:blip r:embed="rId2"/>
          <a:srcRect l="-10635" r="-10635"/>
          <a:stretch>
            <a:fillRect/>
          </a:stretch>
        </p:blipFill>
        <p:spPr/>
      </p:pic>
      <p:sp>
        <p:nvSpPr>
          <p:cNvPr id="3" name="Date Placeholder 2"/>
          <p:cNvSpPr>
            <a:spLocks noGrp="1"/>
          </p:cNvSpPr>
          <p:nvPr>
            <p:ph type="dt" sz="half" idx="10"/>
          </p:nvPr>
        </p:nvSpPr>
        <p:spPr/>
        <p:txBody>
          <a:bodyPr/>
          <a:lstStyle/>
          <a:p>
            <a:pPr>
              <a:defRPr/>
            </a:pPr>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
            <a:ext cx="7391400" cy="1143000"/>
          </a:xfrm>
        </p:spPr>
        <p:txBody>
          <a:bodyPr/>
          <a:lstStyle/>
          <a:p>
            <a:r>
              <a:rPr lang="en-US" dirty="0" smtClean="0"/>
              <a:t>Mystery Airplane Crash</a:t>
            </a:r>
            <a:endParaRPr lang="en-US" dirty="0"/>
          </a:p>
        </p:txBody>
      </p:sp>
      <p:sp>
        <p:nvSpPr>
          <p:cNvPr id="3" name="Content Placeholder 2"/>
          <p:cNvSpPr>
            <a:spLocks noGrp="1"/>
          </p:cNvSpPr>
          <p:nvPr>
            <p:ph idx="1"/>
          </p:nvPr>
        </p:nvSpPr>
        <p:spPr/>
        <p:txBody>
          <a:bodyPr/>
          <a:lstStyle/>
          <a:p>
            <a:pPr>
              <a:buNone/>
            </a:pPr>
            <a:endParaRPr lang="en-US" dirty="0" smtClean="0"/>
          </a:p>
          <a:p>
            <a:endParaRPr lang="en-US" dirty="0"/>
          </a:p>
        </p:txBody>
      </p:sp>
      <p:pic>
        <p:nvPicPr>
          <p:cNvPr id="4" name="Picture 3" descr="MH370wing.png"/>
          <p:cNvPicPr>
            <a:picLocks noChangeAspect="1"/>
          </p:cNvPicPr>
          <p:nvPr/>
        </p:nvPicPr>
        <p:blipFill>
          <a:blip r:embed="rId2"/>
          <a:stretch>
            <a:fillRect/>
          </a:stretch>
        </p:blipFill>
        <p:spPr>
          <a:xfrm>
            <a:off x="2568594" y="1213568"/>
            <a:ext cx="3096305" cy="5324593"/>
          </a:xfrm>
          <a:prstGeom prst="rect">
            <a:avLst/>
          </a:prstGeom>
        </p:spPr>
      </p:pic>
      <p:sp>
        <p:nvSpPr>
          <p:cNvPr id="5" name="Date Placeholder 4"/>
          <p:cNvSpPr>
            <a:spLocks noGrp="1"/>
          </p:cNvSpPr>
          <p:nvPr>
            <p:ph type="dt" sz="half" idx="10"/>
          </p:nvPr>
        </p:nvSpPr>
        <p:spPr/>
        <p:txBody>
          <a:bodyPr/>
          <a:lstStyle/>
          <a:p>
            <a:pPr>
              <a:defRPr/>
            </a:pPr>
            <a:endParaRPr lang="en-US"/>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prism/>
      </p:transition>
    </mc:Choice>
    <mc:Fallback>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MH 370?</a:t>
            </a:r>
            <a:endParaRPr lang="en-US" dirty="0"/>
          </a:p>
        </p:txBody>
      </p:sp>
      <p:sp>
        <p:nvSpPr>
          <p:cNvPr id="3" name="Content Placeholder 2"/>
          <p:cNvSpPr>
            <a:spLocks noGrp="1"/>
          </p:cNvSpPr>
          <p:nvPr>
            <p:ph idx="1"/>
          </p:nvPr>
        </p:nvSpPr>
        <p:spPr/>
        <p:txBody>
          <a:bodyPr/>
          <a:lstStyle/>
          <a:p>
            <a:r>
              <a:rPr lang="en-US" dirty="0" smtClean="0"/>
              <a:t>Rogue Pilots are holding it hostage</a:t>
            </a:r>
          </a:p>
          <a:p>
            <a:r>
              <a:rPr lang="en-US" dirty="0" smtClean="0"/>
              <a:t>Rogue Pilots crashed it near Perth</a:t>
            </a:r>
          </a:p>
          <a:p>
            <a:r>
              <a:rPr lang="en-US" dirty="0" smtClean="0"/>
              <a:t>It crashed in the South Indian Ocean</a:t>
            </a:r>
          </a:p>
          <a:p>
            <a:r>
              <a:rPr lang="en-US" dirty="0" smtClean="0"/>
              <a:t>It crashed where it was last seen</a:t>
            </a:r>
          </a:p>
          <a:p>
            <a:r>
              <a:rPr lang="en-US" dirty="0" smtClean="0"/>
              <a:t>It was captured by aliens</a:t>
            </a:r>
          </a:p>
          <a:p>
            <a:endParaRPr lang="en-US" dirty="0"/>
          </a:p>
        </p:txBody>
      </p:sp>
      <p:sp>
        <p:nvSpPr>
          <p:cNvPr id="4" name="Date Placeholder 3"/>
          <p:cNvSpPr>
            <a:spLocks noGrp="1"/>
          </p:cNvSpPr>
          <p:nvPr>
            <p:ph type="dt" sz="half" idx="10"/>
          </p:nvPr>
        </p:nvSpPr>
        <p:spPr/>
        <p:txBody>
          <a:bodyPr/>
          <a:lstStyle/>
          <a:p>
            <a:pPr>
              <a:defRPr/>
            </a:pPr>
            <a:endParaRPr lang="en-US"/>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prism/>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happened to MH 370?</a:t>
            </a:r>
            <a:endParaRPr lang="en-US" dirty="0"/>
          </a:p>
        </p:txBody>
      </p:sp>
      <p:pic>
        <p:nvPicPr>
          <p:cNvPr id="4" name="Content Placeholder 3" descr="CEI.png"/>
          <p:cNvPicPr>
            <a:picLocks noGrp="1" noChangeAspect="1"/>
          </p:cNvPicPr>
          <p:nvPr>
            <p:ph idx="1"/>
          </p:nvPr>
        </p:nvPicPr>
        <p:blipFill>
          <a:blip r:embed="rId2"/>
          <a:srcRect l="-12598" r="-12598"/>
          <a:stretch>
            <a:fillRect/>
          </a:stretch>
        </p:blipFill>
        <p:spPr/>
      </p:pic>
      <p:sp>
        <p:nvSpPr>
          <p:cNvPr id="3" name="Date Placeholder 2"/>
          <p:cNvSpPr>
            <a:spLocks noGrp="1"/>
          </p:cNvSpPr>
          <p:nvPr>
            <p:ph type="dt" sz="half" idx="10"/>
          </p:nvPr>
        </p:nvSpPr>
        <p:spPr/>
        <p:txBody>
          <a:bodyPr/>
          <a:lstStyle/>
          <a:p>
            <a:pPr>
              <a:defRPr/>
            </a:pPr>
            <a:endParaRPr lang="en-US"/>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prism/>
      </p:transition>
    </mc:Choice>
    <mc:Fallback>
      <p:transition>
        <p:fade/>
      </p:transition>
    </mc:Fallback>
  </mc:AlternateContent>
  <p:timing>
    <p:tnLst>
      <p:par>
        <p:cTn id="1" dur="indefinite" restart="never" nodeType="tmRoot"/>
      </p:par>
    </p:tnLst>
  </p:timing>
</p:sld>
</file>

<file path=ppt/theme/theme1.xml><?xml version="1.0" encoding="utf-8"?>
<a:theme xmlns:a="http://schemas.openxmlformats.org/drawingml/2006/main" name="7_Japanese Waves">
  <a:themeElements>
    <a:clrScheme name="">
      <a:dk1>
        <a:srgbClr val="2D2525"/>
      </a:dk1>
      <a:lt1>
        <a:srgbClr val="A7B4B7"/>
      </a:lt1>
      <a:dk2>
        <a:srgbClr val="061C62"/>
      </a:dk2>
      <a:lt2>
        <a:srgbClr val="484719"/>
      </a:lt2>
      <a:accent1>
        <a:srgbClr val="D8D688"/>
      </a:accent1>
      <a:accent2>
        <a:srgbClr val="5C6D90"/>
      </a:accent2>
      <a:accent3>
        <a:srgbClr val="D0D6D8"/>
      </a:accent3>
      <a:accent4>
        <a:srgbClr val="251E1E"/>
      </a:accent4>
      <a:accent5>
        <a:srgbClr val="E9E8C3"/>
      </a:accent5>
      <a:accent6>
        <a:srgbClr val="536282"/>
      </a:accent6>
      <a:hlink>
        <a:srgbClr val="365D96"/>
      </a:hlink>
      <a:folHlink>
        <a:srgbClr val="F000D7"/>
      </a:folHlink>
    </a:clrScheme>
    <a:fontScheme name="7_Japanese Waves">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4" charset="0"/>
            <a:ea typeface="ＭＳ Ｐゴシック" pitchFamily="4" charset="-128"/>
            <a:cs typeface="ＭＳ Ｐゴシック" pitchFamily="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4" charset="0"/>
            <a:ea typeface="ＭＳ Ｐゴシック" pitchFamily="4" charset="-128"/>
            <a:cs typeface="ＭＳ Ｐゴシック" pitchFamily="4" charset="-128"/>
          </a:defRPr>
        </a:defPPr>
      </a:lstStyle>
    </a:lnDef>
  </a:objectDefaults>
  <a:extraClrSchemeLst>
    <a:extraClrScheme>
      <a:clrScheme name="Japanese Waves 1">
        <a:dk1>
          <a:srgbClr val="000000"/>
        </a:dk1>
        <a:lt1>
          <a:srgbClr val="DDDDDD"/>
        </a:lt1>
        <a:dk2>
          <a:srgbClr val="20326C"/>
        </a:dk2>
        <a:lt2>
          <a:srgbClr val="E3E2AA"/>
        </a:lt2>
        <a:accent1>
          <a:srgbClr val="B3A53D"/>
        </a:accent1>
        <a:accent2>
          <a:srgbClr val="4273B9"/>
        </a:accent2>
        <a:accent3>
          <a:srgbClr val="ABADBA"/>
        </a:accent3>
        <a:accent4>
          <a:srgbClr val="BDBDBD"/>
        </a:accent4>
        <a:accent5>
          <a:srgbClr val="D6CFAF"/>
        </a:accent5>
        <a:accent6>
          <a:srgbClr val="3B68A7"/>
        </a:accent6>
        <a:hlink>
          <a:srgbClr val="5B6C8D"/>
        </a:hlink>
        <a:folHlink>
          <a:srgbClr val="58804E"/>
        </a:folHlink>
      </a:clrScheme>
      <a:clrMap bg1="dk2" tx1="lt1" bg2="dk1" tx2="lt2" accent1="accent1" accent2="accent2" accent3="accent3" accent4="accent4" accent5="accent5" accent6="accent6" hlink="hlink" folHlink="folHlink"/>
    </a:extraClrScheme>
    <a:extraClrScheme>
      <a:clrScheme name="Japanese Waves 2">
        <a:dk1>
          <a:srgbClr val="2D2525"/>
        </a:dk1>
        <a:lt1>
          <a:srgbClr val="A7B4B7"/>
        </a:lt1>
        <a:dk2>
          <a:srgbClr val="061C62"/>
        </a:dk2>
        <a:lt2>
          <a:srgbClr val="484719"/>
        </a:lt2>
        <a:accent1>
          <a:srgbClr val="D8D688"/>
        </a:accent1>
        <a:accent2>
          <a:srgbClr val="5C6D90"/>
        </a:accent2>
        <a:accent3>
          <a:srgbClr val="D0D6D8"/>
        </a:accent3>
        <a:accent4>
          <a:srgbClr val="251E1E"/>
        </a:accent4>
        <a:accent5>
          <a:srgbClr val="E9E8C3"/>
        </a:accent5>
        <a:accent6>
          <a:srgbClr val="536282"/>
        </a:accent6>
        <a:hlink>
          <a:srgbClr val="365D96"/>
        </a:hlink>
        <a:folHlink>
          <a:srgbClr val="586840"/>
        </a:folHlink>
      </a:clrScheme>
      <a:clrMap bg1="lt1" tx1="dk1" bg2="lt2" tx2="dk2" accent1="accent1" accent2="accent2" accent3="accent3" accent4="accent4" accent5="accent5" accent6="accent6" hlink="hlink" folHlink="folHlink"/>
    </a:extraClrScheme>
    <a:extraClrScheme>
      <a:clrScheme name="Japanese Waves 3">
        <a:dk1>
          <a:srgbClr val="000000"/>
        </a:dk1>
        <a:lt1>
          <a:srgbClr val="FFFFFF"/>
        </a:lt1>
        <a:dk2>
          <a:srgbClr val="000000"/>
        </a:dk2>
        <a:lt2>
          <a:srgbClr val="4D4D4D"/>
        </a:lt2>
        <a:accent1>
          <a:srgbClr val="808080"/>
        </a:accent1>
        <a:accent2>
          <a:srgbClr val="292929"/>
        </a:accent2>
        <a:accent3>
          <a:srgbClr val="FFFFFF"/>
        </a:accent3>
        <a:accent4>
          <a:srgbClr val="000000"/>
        </a:accent4>
        <a:accent5>
          <a:srgbClr val="C0C0C0"/>
        </a:accent5>
        <a:accent6>
          <a:srgbClr val="242424"/>
        </a:accent6>
        <a:hlink>
          <a:srgbClr val="4D4D4D"/>
        </a:hlink>
        <a:folHlink>
          <a:srgbClr val="8D8D8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5623</TotalTime>
  <Words>278</Words>
  <Application>Microsoft Macintosh PowerPoint</Application>
  <PresentationFormat>On-screen Show (4:3)</PresentationFormat>
  <Paragraphs>38</Paragraphs>
  <Slides>21</Slides>
  <Notes>1</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21</vt:i4>
      </vt:variant>
    </vt:vector>
  </HeadingPairs>
  <TitlesOfParts>
    <vt:vector size="24" baseType="lpstr">
      <vt:lpstr>7_Japanese Waves</vt:lpstr>
      <vt:lpstr>Document</vt:lpstr>
      <vt:lpstr>Equation</vt:lpstr>
      <vt:lpstr>At Last!, The Solution to the Turbulence Problem </vt:lpstr>
      <vt:lpstr>Catastrophic Equatorial Icing</vt:lpstr>
      <vt:lpstr>Turbulence Problem Solved!</vt:lpstr>
      <vt:lpstr>Extreme Equatorial Icing</vt:lpstr>
      <vt:lpstr>What happened to AF 447?</vt:lpstr>
      <vt:lpstr>Four Minutes Left to Live</vt:lpstr>
      <vt:lpstr>Mystery Airplane Crash</vt:lpstr>
      <vt:lpstr>Where is MH 370?</vt:lpstr>
      <vt:lpstr>What happened to MH 370?</vt:lpstr>
      <vt:lpstr>What were the currents?</vt:lpstr>
      <vt:lpstr>What happened to MH 370?</vt:lpstr>
      <vt:lpstr>Rogue Pilots Went South</vt:lpstr>
      <vt:lpstr>Definitions of turbulence and fossil turbulence and the direction of the turbulence cascade</vt:lpstr>
      <vt:lpstr>Turbulent Length Scales</vt:lpstr>
      <vt:lpstr>Slide 15</vt:lpstr>
      <vt:lpstr>Fossil Turbulence Scales</vt:lpstr>
      <vt:lpstr>Nomura Scale Pancakes Make 10^20 m Spaghetti</vt:lpstr>
      <vt:lpstr>Crash of QZ8501</vt:lpstr>
      <vt:lpstr>Extreme Intermittency of Catastrophic Equatorial Icing</vt:lpstr>
      <vt:lpstr>QZ8501 Summary</vt:lpstr>
      <vt:lpstr>Conclusions</vt:lpstr>
    </vt:vector>
  </TitlesOfParts>
  <Manager/>
  <Company>University of Cal. San Diego</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Catastrophic Equatorial Icing Events may be crashing airplanes</dc:title>
  <dc:subject/>
  <dc:creator>Carl Gibson</dc:creator>
  <cp:keywords/>
  <dc:description/>
  <cp:lastModifiedBy>Carl Gibson</cp:lastModifiedBy>
  <cp:revision>32</cp:revision>
  <dcterms:created xsi:type="dcterms:W3CDTF">2016-06-15T02:47:32Z</dcterms:created>
  <dcterms:modified xsi:type="dcterms:W3CDTF">2016-06-16T09:54:21Z</dcterms:modified>
  <cp:category/>
</cp:coreProperties>
</file>