
<file path=[Content_Types].xml><?xml version="1.0" encoding="utf-8"?>
<Types xmlns="http://schemas.openxmlformats.org/package/2006/content-types"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theme/theme2.xml" ContentType="application/vnd.openxmlformats-officedocument.theme+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embeddings/Microsoft_Equation8.bin" ContentType="application/vnd.openxmlformats-officedocument.oleObject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viewProps.xml" ContentType="application/vnd.openxmlformats-officedocument.presentationml.viewProps+xml"/>
  <Override PartName="/ppt/slides/slide25.xml" ContentType="application/vnd.openxmlformats-officedocument.presentationml.slide+xml"/>
  <Override PartName="/ppt/embeddings/Microsoft_Equation4.bin" ContentType="application/vnd.openxmlformats-officedocument.oleObject"/>
  <Override PartName="/ppt/media/audio2.bin" ContentType="audio/unknown"/>
  <Override PartName="/ppt/slides/slide13.xml" ContentType="application/vnd.openxmlformats-officedocument.presentationml.slide+xml"/>
  <Override PartName="/ppt/slides/slide14.xml" ContentType="application/vnd.openxmlformats-officedocument.presentationml.slide+xml"/>
  <Default Extension="doc" ContentType="application/msword"/>
  <Override PartName="/ppt/media/audio1.bin" ContentType="audio/unknown"/>
  <Override PartName="/ppt/embeddings/Microsoft_Equation10.bin" ContentType="application/vnd.openxmlformats-officedocument.oleObject"/>
  <Override PartName="/ppt/embeddings/Microsoft_Equation5.bin" ContentType="application/vnd.openxmlformats-officedocument.oleObject"/>
  <Override PartName="/ppt/embeddings/oleObject1.bin" ContentType="application/vnd.openxmlformats-officedocument.oleObject"/>
  <Override PartName="/ppt/embeddings/Microsoft_Equation7.bin" ContentType="application/vnd.openxmlformats-officedocument.oleObject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theme/theme1.xml" ContentType="application/vnd.openxmlformats-officedocument.theme+xml"/>
  <Default Extension="emf" ContentType="image/x-emf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Default Extension="vml" ContentType="application/vnd.openxmlformats-officedocument.vmlDrawing"/>
  <Default Extension="jpeg" ContentType="image/jpeg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27.xml" ContentType="application/vnd.openxmlformats-officedocument.presentationml.slide+xml"/>
  <Override PartName="/docProps/core.xml" ContentType="application/vnd.openxmlformats-package.core-properties+xml"/>
  <Override PartName="/ppt/slides/slide8.xml" ContentType="application/vnd.openxmlformats-officedocument.presentationml.slide+xml"/>
  <Override PartName="/ppt/embeddings/Microsoft_Equation9.bin" ContentType="application/vnd.openxmlformats-officedocument.oleObject"/>
  <Override PartName="/ppt/slides/slide15.xml" ContentType="application/vnd.openxmlformats-officedocument.presentationml.slide+xml"/>
  <Default Extension="bin" ContentType="application/vnd.openxmlformats-officedocument.presentationml.printerSettings"/>
  <Override PartName="/ppt/embeddings/Microsoft_Equation6.bin" ContentType="application/vnd.openxmlformats-officedocument.oleObject"/>
  <Default Extension="rels" ContentType="application/vnd.openxmlformats-package.relationships+xml"/>
  <Override PartName="/ppt/slides/slide9.xml" ContentType="application/vnd.openxmlformats-officedocument.presentationml.slide+xml"/>
  <Override PartName="/ppt/embeddings/Microsoft_Equation3.bin" ContentType="application/vnd.openxmlformats-officedocument.oleObject"/>
  <Override PartName="/ppt/slides/slide24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19.xml" ContentType="application/vnd.openxmlformats-officedocument.presentationml.slide+xml"/>
  <Override PartName="/ppt/slides/slide1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60" r:id="rId1"/>
  </p:sldMasterIdLst>
  <p:notesMasterIdLst>
    <p:notesMasterId r:id="rId30"/>
  </p:notesMasterIdLst>
  <p:sldIdLst>
    <p:sldId id="257" r:id="rId2"/>
    <p:sldId id="271" r:id="rId3"/>
    <p:sldId id="274" r:id="rId4"/>
    <p:sldId id="282" r:id="rId5"/>
    <p:sldId id="281" r:id="rId6"/>
    <p:sldId id="266" r:id="rId7"/>
    <p:sldId id="272" r:id="rId8"/>
    <p:sldId id="275" r:id="rId9"/>
    <p:sldId id="284" r:id="rId10"/>
    <p:sldId id="276" r:id="rId11"/>
    <p:sldId id="278" r:id="rId12"/>
    <p:sldId id="262" r:id="rId13"/>
    <p:sldId id="285" r:id="rId14"/>
    <p:sldId id="286" r:id="rId15"/>
    <p:sldId id="260" r:id="rId16"/>
    <p:sldId id="261" r:id="rId17"/>
    <p:sldId id="264" r:id="rId18"/>
    <p:sldId id="267" r:id="rId19"/>
    <p:sldId id="263" r:id="rId20"/>
    <p:sldId id="270" r:id="rId21"/>
    <p:sldId id="258" r:id="rId22"/>
    <p:sldId id="268" r:id="rId23"/>
    <p:sldId id="269" r:id="rId24"/>
    <p:sldId id="283" r:id="rId25"/>
    <p:sldId id="273" r:id="rId26"/>
    <p:sldId id="277" r:id="rId27"/>
    <p:sldId id="279" r:id="rId28"/>
    <p:sldId id="259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>
        <p:scale>
          <a:sx n="75" d="100"/>
          <a:sy n="75" d="100"/>
        </p:scale>
        <p:origin x="-2512" y="-14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5" Type="http://schemas.openxmlformats.org/officeDocument/2006/relationships/tableStyles" Target="tableStyles.xml"/><Relationship Id="rId31" Type="http://schemas.openxmlformats.org/officeDocument/2006/relationships/printerSettings" Target="printerSettings/printerSettings1.bin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32" Type="http://schemas.openxmlformats.org/officeDocument/2006/relationships/presProps" Target="pres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23" Type="http://schemas.openxmlformats.org/officeDocument/2006/relationships/slide" Target="slides/slide22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26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29" Type="http://schemas.openxmlformats.org/officeDocument/2006/relationships/slide" Target="slides/slide28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3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2" Type="http://schemas.openxmlformats.org/officeDocument/2006/relationships/slide" Target="slides/slide21.xml"/><Relationship Id="rId21" Type="http://schemas.openxmlformats.org/officeDocument/2006/relationships/slide" Target="slides/slide20.xml"/><Relationship Id="rId2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4" Type="http://schemas.openxmlformats.org/officeDocument/2006/relationships/image" Target="../media/image31.emf"/><Relationship Id="rId10" Type="http://schemas.openxmlformats.org/officeDocument/2006/relationships/image" Target="../media/image37.emf"/><Relationship Id="rId5" Type="http://schemas.openxmlformats.org/officeDocument/2006/relationships/image" Target="../media/image32.emf"/><Relationship Id="rId7" Type="http://schemas.openxmlformats.org/officeDocument/2006/relationships/image" Target="../media/image34.emf"/><Relationship Id="rId11" Type="http://schemas.openxmlformats.org/officeDocument/2006/relationships/image" Target="../media/image38.emf"/><Relationship Id="rId1" Type="http://schemas.openxmlformats.org/officeDocument/2006/relationships/image" Target="../media/image28.emf"/><Relationship Id="rId2" Type="http://schemas.openxmlformats.org/officeDocument/2006/relationships/image" Target="../media/image29.png"/><Relationship Id="rId9" Type="http://schemas.openxmlformats.org/officeDocument/2006/relationships/image" Target="../media/image36.emf"/><Relationship Id="rId3" Type="http://schemas.openxmlformats.org/officeDocument/2006/relationships/image" Target="../media/image30.emf"/><Relationship Id="rId6" Type="http://schemas.openxmlformats.org/officeDocument/2006/relationships/image" Target="../media/image3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47D7CC-D7C3-2744-A39D-F08A2D295A4D}" type="datetimeFigureOut">
              <a:rPr lang="en-US" smtClean="0"/>
              <a:pPr/>
              <a:t>10/2/15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6C66B-3F9B-5A49-B630-969146B8D3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709755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latin typeface="Times" charset="0"/>
                <a:ea typeface="ＭＳ Ｐゴシック" charset="-128"/>
                <a:cs typeface="ＭＳ Ｐゴシック" charset="-128"/>
              </a:rPr>
              <a:t> AOS</a:t>
            </a:r>
            <a:r>
              <a:rPr lang="en-US" baseline="0" dirty="0" smtClean="0">
                <a:latin typeface="Times" charset="0"/>
                <a:ea typeface="ＭＳ Ｐゴシック" charset="-128"/>
                <a:cs typeface="ＭＳ Ｐゴシック" charset="-128"/>
              </a:rPr>
              <a:t> Seminar Oct. 1, 2015, </a:t>
            </a:r>
            <a:r>
              <a:rPr lang="en-US" baseline="0" dirty="0" err="1" smtClean="0">
                <a:latin typeface="Times" charset="0"/>
                <a:ea typeface="ＭＳ Ｐゴシック" charset="-128"/>
                <a:cs typeface="ＭＳ Ｐゴシック" charset="-128"/>
              </a:rPr>
              <a:t>Spiess</a:t>
            </a:r>
            <a:r>
              <a:rPr lang="en-US" baseline="0" dirty="0" smtClean="0">
                <a:latin typeface="Times" charset="0"/>
                <a:ea typeface="ＭＳ Ｐゴシック" charset="-128"/>
                <a:cs typeface="ＭＳ Ｐゴシック" charset="-128"/>
              </a:rPr>
              <a:t> 330, 4 pm</a:t>
            </a:r>
            <a:endParaRPr lang="en-US" dirty="0" smtClean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2474E8-56C8-2248-AE1C-ABFA56A544A6}" type="slidenum">
              <a:rPr lang="en-US" smtClean="0"/>
              <a:pPr/>
              <a:t>1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7419975" y="0"/>
            <a:ext cx="1730375" cy="6858000"/>
            <a:chOff x="4667" y="0"/>
            <a:chExt cx="109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4973" y="0"/>
              <a:ext cx="783" cy="208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6" name="Picture 4" descr="hokusai2"/>
            <p:cNvPicPr>
              <a:picLocks noChangeAspect="1" noChangeArrowheads="1"/>
            </p:cNvPicPr>
            <p:nvPr/>
          </p:nvPicPr>
          <p:blipFill>
            <a:blip r:embed="rId2"/>
            <a:srcRect r="13902" b="31862"/>
            <a:stretch>
              <a:fillRect/>
            </a:stretch>
          </p:blipFill>
          <p:spPr bwMode="auto">
            <a:xfrm>
              <a:off x="4667" y="293"/>
              <a:ext cx="1090" cy="40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101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152400" y="990600"/>
            <a:ext cx="7543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4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0"/>
          </p:nvPr>
        </p:nvSpPr>
        <p:spPr>
          <a:xfrm>
            <a:off x="304800" y="6248400"/>
            <a:ext cx="1752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Nov. 23, 2009</a:t>
            </a: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xfrm>
            <a:off x="2438400" y="6248400"/>
            <a:ext cx="3200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APS/DFD 2009</a:t>
            </a: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019800" y="6248400"/>
            <a:ext cx="1600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2D9207-8038-684F-B7D3-7C82031089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7419975" y="0"/>
            <a:ext cx="1730375" cy="6858000"/>
            <a:chOff x="4667" y="0"/>
            <a:chExt cx="109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4973" y="0"/>
              <a:ext cx="783" cy="208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6" name="Picture 4" descr="hokusai2"/>
            <p:cNvPicPr>
              <a:picLocks noChangeAspect="1" noChangeArrowheads="1"/>
            </p:cNvPicPr>
            <p:nvPr/>
          </p:nvPicPr>
          <p:blipFill>
            <a:blip r:embed="rId2"/>
            <a:srcRect r="13902" b="31862"/>
            <a:stretch>
              <a:fillRect/>
            </a:stretch>
          </p:blipFill>
          <p:spPr bwMode="auto">
            <a:xfrm>
              <a:off x="4667" y="293"/>
              <a:ext cx="1090" cy="40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Nov. 23, 2009</a:t>
            </a: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APS/DFD 2009</a:t>
            </a: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9B2823-ADDA-4846-9061-0DD2F38AED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7419975" y="0"/>
            <a:ext cx="1730375" cy="6858000"/>
            <a:chOff x="4667" y="0"/>
            <a:chExt cx="1090" cy="4320"/>
          </a:xfrm>
        </p:grpSpPr>
        <p:sp>
          <p:nvSpPr>
            <p:cNvPr id="4" name="Rectangle 3"/>
            <p:cNvSpPr>
              <a:spLocks noChangeArrowheads="1"/>
            </p:cNvSpPr>
            <p:nvPr/>
          </p:nvSpPr>
          <p:spPr bwMode="auto">
            <a:xfrm>
              <a:off x="4973" y="0"/>
              <a:ext cx="783" cy="208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5" name="Picture 8" descr="hokusai2"/>
            <p:cNvPicPr>
              <a:picLocks noChangeAspect="1" noChangeArrowheads="1"/>
            </p:cNvPicPr>
            <p:nvPr/>
          </p:nvPicPr>
          <p:blipFill>
            <a:blip r:embed="rId2"/>
            <a:srcRect r="13902" b="31862"/>
            <a:stretch>
              <a:fillRect/>
            </a:stretch>
          </p:blipFill>
          <p:spPr bwMode="auto">
            <a:xfrm>
              <a:off x="4667" y="293"/>
              <a:ext cx="1090" cy="40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Nov. 23, 2009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APS/DFD 2009</a:t>
            </a:r>
          </a:p>
        </p:txBody>
      </p:sp>
      <p:sp>
        <p:nvSpPr>
          <p:cNvPr id="8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8B7B80-3743-EF4C-8D53-FB29E57D23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nly">
  <p:cSld name="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περιεχομένου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5B780C-5FD7-B946-B7CD-AEEB9F464BEF}" type="datetime1">
              <a:rPr lang="en-US"/>
              <a:pPr>
                <a:defRPr/>
              </a:pPr>
              <a:t>10/2/15</a:t>
            </a:fld>
            <a:endParaRPr lang="en-US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Leandros Perivolaropoulos</a:t>
            </a:r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B92148-0F31-9548-B83A-AD06A50E9C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609600"/>
            <a:ext cx="7391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981200"/>
            <a:ext cx="7391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28600" y="6248400"/>
            <a:ext cx="18288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Times New Roman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r>
              <a:rPr lang="en-US"/>
              <a:t>Nov. 23, 2009</a:t>
            </a:r>
          </a:p>
        </p:txBody>
      </p:sp>
      <p:sp>
        <p:nvSpPr>
          <p:cNvPr id="11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14600" y="6248400"/>
            <a:ext cx="3048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Times New Roman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r>
              <a:rPr lang="en-US"/>
              <a:t>APS/DFD 2009</a:t>
            </a:r>
          </a:p>
        </p:txBody>
      </p:sp>
      <p:sp>
        <p:nvSpPr>
          <p:cNvPr id="12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096000" y="6248400"/>
            <a:ext cx="1524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Times New Roman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655CC8E6-C666-E14B-A129-821B1A4E26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12" charset="-128"/>
          <a:cs typeface="ＭＳ Ｐゴシック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charset="2"/>
        <a:buChar char="©"/>
        <a:defRPr sz="3200" i="1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charset="2"/>
        <a:buChar char="©"/>
        <a:defRPr sz="2800" i="1">
          <a:solidFill>
            <a:schemeClr val="tx1"/>
          </a:solidFill>
          <a:latin typeface="Arial" charset="0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charset="2"/>
        <a:buChar char="©"/>
        <a:defRPr sz="2400" i="1">
          <a:solidFill>
            <a:schemeClr val="tx1"/>
          </a:solidFill>
          <a:latin typeface="Arial" charset="0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charset="2"/>
        <a:buChar char="©"/>
        <a:defRPr sz="2000" i="1">
          <a:solidFill>
            <a:schemeClr val="tx1"/>
          </a:solidFill>
          <a:latin typeface="Arial" charset="0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charset="2"/>
        <a:buChar char="©"/>
        <a:defRPr sz="2000" i="1">
          <a:solidFill>
            <a:schemeClr val="tx1"/>
          </a:solidFill>
          <a:latin typeface="Arial" charset="0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pitchFamily="4" charset="2"/>
        <a:buChar char="©"/>
        <a:defRPr sz="2000" i="1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pitchFamily="4" charset="2"/>
        <a:buChar char="©"/>
        <a:defRPr sz="2000" i="1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pitchFamily="4" charset="2"/>
        <a:buChar char="©"/>
        <a:defRPr sz="2000" i="1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pitchFamily="4" charset="2"/>
        <a:buChar char="©"/>
        <a:defRPr sz="2000" i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hyperlink" Target="http://sdcc3.ucsd.edu/~ir118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mailto:cgibson@ucsd.edu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3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4" Type="http://schemas.openxmlformats.org/officeDocument/2006/relationships/oleObject" Target="../embeddings/Microsoft_Equation8.bin"/><Relationship Id="rId4" Type="http://schemas.openxmlformats.org/officeDocument/2006/relationships/oleObject" Target="../embeddings/Microsoft_Word_97_-_2004_Document1.doc"/><Relationship Id="rId7" Type="http://schemas.openxmlformats.org/officeDocument/2006/relationships/image" Target="../media/image40.png"/><Relationship Id="rId11" Type="http://schemas.openxmlformats.org/officeDocument/2006/relationships/oleObject" Target="../embeddings/Microsoft_Equation5.bin"/><Relationship Id="rId1" Type="http://schemas.openxmlformats.org/officeDocument/2006/relationships/vmlDrawing" Target="../drawings/vmlDrawing1.vml"/><Relationship Id="rId6" Type="http://schemas.openxmlformats.org/officeDocument/2006/relationships/image" Target="../media/image39.png"/><Relationship Id="rId16" Type="http://schemas.openxmlformats.org/officeDocument/2006/relationships/oleObject" Target="../embeddings/Microsoft_Equation10.bin"/><Relationship Id="rId8" Type="http://schemas.openxmlformats.org/officeDocument/2006/relationships/image" Target="../media/image41.png"/><Relationship Id="rId13" Type="http://schemas.openxmlformats.org/officeDocument/2006/relationships/oleObject" Target="../embeddings/Microsoft_Equation7.bin"/><Relationship Id="rId10" Type="http://schemas.openxmlformats.org/officeDocument/2006/relationships/oleObject" Target="../embeddings/Microsoft_Equation4.bin"/><Relationship Id="rId5" Type="http://schemas.openxmlformats.org/officeDocument/2006/relationships/oleObject" Target="../embeddings/Microsoft_Word_97_-_2004_Document2.doc"/><Relationship Id="rId15" Type="http://schemas.openxmlformats.org/officeDocument/2006/relationships/oleObject" Target="../embeddings/Microsoft_Equation9.bin"/><Relationship Id="rId12" Type="http://schemas.openxmlformats.org/officeDocument/2006/relationships/oleObject" Target="../embeddings/Microsoft_Equation6.bin"/><Relationship Id="rId17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9" Type="http://schemas.openxmlformats.org/officeDocument/2006/relationships/oleObject" Target="../embeddings/Microsoft_Equation3.bin"/><Relationship Id="rId3" Type="http://schemas.openxmlformats.org/officeDocument/2006/relationships/audio" Target="../media/audio2.bin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audio" Target="../media/audio1.bin"/><Relationship Id="rId3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8001000" cy="1981200"/>
          </a:xfrm>
        </p:spPr>
        <p:txBody>
          <a:bodyPr/>
          <a:lstStyle/>
          <a:p>
            <a:r>
              <a:rPr lang="en-US" sz="3600" b="1" i="1" dirty="0" smtClean="0">
                <a:latin typeface="Times New Roman" charset="0"/>
                <a:ea typeface="Times New Roman" charset="0"/>
                <a:cs typeface="Times New Roman" charset="0"/>
              </a:rPr>
              <a:t>Catastrophic Equatorial Icing Events May Be Crashing Airplanes</a:t>
            </a:r>
            <a:endParaRPr lang="en-US" sz="2800" b="1" dirty="0" smtClean="0">
              <a:latin typeface="Times New Roman" charset="0"/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44689" y="2176978"/>
            <a:ext cx="6324600" cy="3733800"/>
          </a:xfrm>
        </p:spPr>
        <p:txBody>
          <a:bodyPr/>
          <a:lstStyle/>
          <a:p>
            <a:pPr eaLnBrk="1" hangingPunct="1">
              <a:buFont typeface="Wingdings" charset="2"/>
              <a:buNone/>
            </a:pPr>
            <a:r>
              <a:rPr lang="en-US" sz="2800" dirty="0">
                <a:solidFill>
                  <a:srgbClr val="000090"/>
                </a:solidFill>
                <a:latin typeface="Times New Roman" charset="0"/>
              </a:rPr>
              <a:t>Carl H. Gibson</a:t>
            </a:r>
          </a:p>
          <a:p>
            <a:pPr eaLnBrk="1" hangingPunct="1">
              <a:buFont typeface="Wingdings" charset="2"/>
              <a:buNone/>
            </a:pPr>
            <a:r>
              <a:rPr lang="en-US" sz="2800" dirty="0">
                <a:solidFill>
                  <a:srgbClr val="000090"/>
                </a:solidFill>
                <a:latin typeface="Times New Roman" charset="0"/>
              </a:rPr>
              <a:t>Departments of MAE and SIO, CASS, UCSD, La Jolla CA 92093-0411, </a:t>
            </a:r>
          </a:p>
          <a:p>
            <a:pPr eaLnBrk="1" hangingPunct="1">
              <a:buFont typeface="Wingdings" charset="2"/>
              <a:buNone/>
            </a:pPr>
            <a:r>
              <a:rPr lang="en-US" sz="2800" dirty="0">
                <a:solidFill>
                  <a:srgbClr val="000090"/>
                </a:solidFill>
                <a:latin typeface="Times New Roman" charset="0"/>
                <a:hlinkClick r:id="rId3"/>
              </a:rPr>
              <a:t>cgibson@ucsd.edu</a:t>
            </a:r>
            <a:r>
              <a:rPr lang="en-US" sz="2800" dirty="0">
                <a:solidFill>
                  <a:srgbClr val="000090"/>
                </a:solidFill>
                <a:latin typeface="Times New Roman" charset="0"/>
              </a:rPr>
              <a:t>,</a:t>
            </a:r>
          </a:p>
          <a:p>
            <a:pPr eaLnBrk="1" hangingPunct="1">
              <a:buFont typeface="Wingdings" charset="2"/>
              <a:buNone/>
            </a:pPr>
            <a:r>
              <a:rPr lang="en-US" sz="2800" dirty="0">
                <a:solidFill>
                  <a:srgbClr val="000090"/>
                </a:solidFill>
                <a:latin typeface="Times New Roman" charset="0"/>
              </a:rPr>
              <a:t> </a:t>
            </a:r>
            <a:r>
              <a:rPr lang="en-US" sz="2800" b="1" i="0" dirty="0">
                <a:solidFill>
                  <a:srgbClr val="000090"/>
                </a:solidFill>
                <a:latin typeface="Times New Roman" charset="0"/>
                <a:hlinkClick r:id="rId4"/>
              </a:rPr>
              <a:t>http://sdcc3.ucsd.edu/~ir118</a:t>
            </a:r>
            <a:endParaRPr lang="en-US" sz="2800" b="1" i="0" dirty="0">
              <a:solidFill>
                <a:srgbClr val="000090"/>
              </a:solidFill>
              <a:latin typeface="Times New Roman" charset="0"/>
            </a:endParaRPr>
          </a:p>
          <a:p>
            <a:pPr eaLnBrk="1" hangingPunct="1">
              <a:buFont typeface="Wingdings" charset="2"/>
              <a:buNone/>
            </a:pPr>
            <a:endParaRPr lang="en-US" sz="2800" dirty="0">
              <a:solidFill>
                <a:srgbClr val="000090"/>
              </a:solidFill>
              <a:latin typeface="Times New Roman" charset="0"/>
            </a:endParaRPr>
          </a:p>
        </p:txBody>
      </p:sp>
      <p:sp>
        <p:nvSpPr>
          <p:cNvPr id="13316" name="TextBox 3"/>
          <p:cNvSpPr txBox="1">
            <a:spLocks noChangeArrowheads="1"/>
          </p:cNvSpPr>
          <p:nvPr/>
        </p:nvSpPr>
        <p:spPr bwMode="auto">
          <a:xfrm>
            <a:off x="1912526" y="5910778"/>
            <a:ext cx="43781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AOS seminar, Oct. 1, 2015, </a:t>
            </a:r>
            <a:r>
              <a:rPr lang="en-US" dirty="0" err="1" smtClean="0"/>
              <a:t>Spiess</a:t>
            </a:r>
            <a:r>
              <a:rPr lang="en-US" dirty="0" smtClean="0"/>
              <a:t> 330, 4 pm</a:t>
            </a:r>
            <a:endParaRPr lang="en-US" sz="1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7391400" cy="1143000"/>
          </a:xfrm>
        </p:spPr>
        <p:txBody>
          <a:bodyPr/>
          <a:lstStyle/>
          <a:p>
            <a:r>
              <a:rPr lang="en-US" dirty="0" smtClean="0"/>
              <a:t>The Last Four Minutes</a:t>
            </a:r>
            <a:endParaRPr lang="en-US" dirty="0"/>
          </a:p>
        </p:txBody>
      </p:sp>
      <p:pic>
        <p:nvPicPr>
          <p:cNvPr id="4" name="Content Placeholder 3" descr="QZ8501crash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2824" r="-12824"/>
          <a:stretch>
            <a:fillRect/>
          </a:stretch>
        </p:blipFill>
        <p:spPr>
          <a:xfrm>
            <a:off x="-1151467" y="982133"/>
            <a:ext cx="11480800" cy="5839731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152400"/>
            <a:ext cx="7391400" cy="1143000"/>
          </a:xfrm>
        </p:spPr>
        <p:txBody>
          <a:bodyPr/>
          <a:lstStyle/>
          <a:p>
            <a:r>
              <a:rPr lang="en-US" dirty="0" smtClean="0"/>
              <a:t>Where does icing occur?</a:t>
            </a:r>
            <a:endParaRPr lang="en-US" dirty="0"/>
          </a:p>
        </p:txBody>
      </p:sp>
      <p:pic>
        <p:nvPicPr>
          <p:cNvPr id="4" name="Content Placeholder 3" descr="QZstorms.png"/>
          <p:cNvPicPr>
            <a:picLocks noGrp="1" noChangeAspect="1"/>
          </p:cNvPicPr>
          <p:nvPr>
            <p:ph idx="1"/>
          </p:nvPr>
        </p:nvPicPr>
        <p:blipFill>
          <a:blip r:embed="rId2"/>
          <a:srcRect l="-22789" r="-22789"/>
          <a:stretch>
            <a:fillRect/>
          </a:stretch>
        </p:blipFill>
        <p:spPr>
          <a:xfrm>
            <a:off x="-2048933" y="990599"/>
            <a:ext cx="13208000" cy="5774703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is MH 370?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Rogue Pilots are holding it hostage</a:t>
            </a:r>
          </a:p>
          <a:p>
            <a:r>
              <a:rPr lang="en-US" dirty="0" smtClean="0"/>
              <a:t>Rogue Pilots crashed it near Perth</a:t>
            </a:r>
          </a:p>
          <a:p>
            <a:r>
              <a:rPr lang="en-US" dirty="0" smtClean="0"/>
              <a:t>It crashed in the South Indian Ocean</a:t>
            </a:r>
          </a:p>
          <a:p>
            <a:r>
              <a:rPr lang="en-US" dirty="0" smtClean="0"/>
              <a:t>It crashed where it was last seen</a:t>
            </a:r>
          </a:p>
          <a:p>
            <a:r>
              <a:rPr lang="en-US" dirty="0" smtClean="0"/>
              <a:t>It was captured by aliens</a:t>
            </a:r>
          </a:p>
          <a:p>
            <a:endParaRPr lang="en-US" dirty="0"/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>
        <p14:prism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173567"/>
            <a:ext cx="7391400" cy="1143000"/>
          </a:xfrm>
        </p:spPr>
        <p:txBody>
          <a:bodyPr/>
          <a:lstStyle/>
          <a:p>
            <a:r>
              <a:rPr lang="en-US" dirty="0" smtClean="0"/>
              <a:t>Rogue Pilot Theory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1447800"/>
            <a:ext cx="5334000" cy="3949700"/>
          </a:xfrm>
          <a:prstGeom prst="rect">
            <a:avLst/>
          </a:prstGeom>
        </p:spPr>
      </p:pic>
      <p:pic>
        <p:nvPicPr>
          <p:cNvPr id="4" name="Picture 3" descr="RoguePilotTheory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952500"/>
            <a:ext cx="9144000" cy="590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124347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7391400" cy="1143000"/>
          </a:xfrm>
        </p:spPr>
        <p:txBody>
          <a:bodyPr/>
          <a:lstStyle/>
          <a:p>
            <a:r>
              <a:rPr lang="en-US" dirty="0" smtClean="0"/>
              <a:t>Rogue Pilot Speculations</a:t>
            </a:r>
            <a:endParaRPr lang="en-US" dirty="0"/>
          </a:p>
        </p:txBody>
      </p:sp>
      <p:pic>
        <p:nvPicPr>
          <p:cNvPr id="4" name="Content Placeholder 3" descr="MH307crash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201" b="201"/>
          <a:stretch>
            <a:fillRect/>
          </a:stretch>
        </p:blipFill>
        <p:spPr>
          <a:xfrm>
            <a:off x="228600" y="982133"/>
            <a:ext cx="7391400" cy="5706534"/>
          </a:xfr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798945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8100"/>
            <a:ext cx="7391400" cy="1143000"/>
          </a:xfrm>
        </p:spPr>
        <p:txBody>
          <a:bodyPr/>
          <a:lstStyle/>
          <a:p>
            <a:r>
              <a:rPr lang="en-US" dirty="0" smtClean="0"/>
              <a:t>Mystery Airplane Crash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4" name="Picture 3" descr="MH370win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8594" y="1213568"/>
            <a:ext cx="3096305" cy="5324593"/>
          </a:xfrm>
          <a:prstGeom prst="rect">
            <a:avLst/>
          </a:prstGeom>
        </p:spPr>
      </p:pic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>
        <p14:prism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happened to MH 370?</a:t>
            </a:r>
            <a:endParaRPr lang="en-US" dirty="0"/>
          </a:p>
        </p:txBody>
      </p:sp>
      <p:pic>
        <p:nvPicPr>
          <p:cNvPr id="4" name="Content Placeholder 3" descr="CEI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2598" r="-12598"/>
          <a:stretch>
            <a:fillRect/>
          </a:stretch>
        </p:blipFill>
        <p:spPr/>
      </p:pic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>
        <p14:prism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3718"/>
            <a:ext cx="7391400" cy="1143000"/>
          </a:xfrm>
        </p:spPr>
        <p:txBody>
          <a:bodyPr/>
          <a:lstStyle/>
          <a:p>
            <a:r>
              <a:rPr lang="en-US" dirty="0" smtClean="0"/>
              <a:t>What were the currents?</a:t>
            </a:r>
            <a:endParaRPr lang="en-US" dirty="0"/>
          </a:p>
        </p:txBody>
      </p:sp>
      <p:pic>
        <p:nvPicPr>
          <p:cNvPr id="4" name="Content Placeholder 3" descr="Debris.png"/>
          <p:cNvPicPr>
            <a:picLocks noGrp="1" noChangeAspect="1"/>
          </p:cNvPicPr>
          <p:nvPr>
            <p:ph idx="1"/>
          </p:nvPr>
        </p:nvPicPr>
        <p:blipFill>
          <a:blip r:embed="rId2"/>
          <a:srcRect l="-62290" r="-62290"/>
          <a:stretch>
            <a:fillRect/>
          </a:stretch>
        </p:blipFill>
        <p:spPr>
          <a:xfrm>
            <a:off x="-2041113" y="1562952"/>
            <a:ext cx="8009398" cy="4458840"/>
          </a:xfrm>
        </p:spPr>
      </p:pic>
      <p:pic>
        <p:nvPicPr>
          <p:cNvPr id="5" name="Picture 4" descr="flaperonDrif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3348" y="1916831"/>
            <a:ext cx="5181172" cy="3760921"/>
          </a:xfrm>
          <a:prstGeom prst="rect">
            <a:avLst/>
          </a:prstGeom>
        </p:spPr>
      </p:pic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>
        <p14:prism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happened to MH 370?</a:t>
            </a:r>
            <a:endParaRPr lang="en-US" dirty="0"/>
          </a:p>
        </p:txBody>
      </p:sp>
      <p:pic>
        <p:nvPicPr>
          <p:cNvPr id="4" name="Content Placeholder 3" descr="ChineseSat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1970" r="-11970"/>
          <a:stretch>
            <a:fillRect/>
          </a:stretch>
        </p:blipFill>
        <p:spPr/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118533"/>
            <a:ext cx="7391400" cy="1143000"/>
          </a:xfrm>
        </p:spPr>
        <p:txBody>
          <a:bodyPr/>
          <a:lstStyle/>
          <a:p>
            <a:r>
              <a:rPr lang="en-US" dirty="0" smtClean="0"/>
              <a:t>Rogue Pilots Went South</a:t>
            </a:r>
            <a:endParaRPr lang="en-US" dirty="0"/>
          </a:p>
        </p:txBody>
      </p:sp>
      <p:pic>
        <p:nvPicPr>
          <p:cNvPr id="4" name="Content Placeholder 3" descr="AusDrift.png"/>
          <p:cNvPicPr>
            <a:picLocks noGrp="1" noChangeAspect="1"/>
          </p:cNvPicPr>
          <p:nvPr>
            <p:ph idx="1"/>
          </p:nvPr>
        </p:nvPicPr>
        <p:blipFill>
          <a:blip r:embed="rId2"/>
          <a:srcRect l="-29203" r="-29203"/>
          <a:stretch>
            <a:fillRect/>
          </a:stretch>
        </p:blipFill>
        <p:spPr>
          <a:xfrm>
            <a:off x="-2556933" y="1024467"/>
            <a:ext cx="14139333" cy="5833533"/>
          </a:xfrm>
        </p:spPr>
      </p:pic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>
        <p14:prism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8100"/>
            <a:ext cx="7391400" cy="1143000"/>
          </a:xfrm>
        </p:spPr>
        <p:txBody>
          <a:bodyPr/>
          <a:lstStyle/>
          <a:p>
            <a:r>
              <a:rPr lang="en-US" dirty="0" smtClean="0"/>
              <a:t>Catastrophic Equatorial Icing</a:t>
            </a:r>
            <a:endParaRPr lang="en-US" dirty="0"/>
          </a:p>
        </p:txBody>
      </p:sp>
      <p:pic>
        <p:nvPicPr>
          <p:cNvPr id="4" name="Content Placeholder 3" descr="AGU.pdf"/>
          <p:cNvPicPr>
            <a:picLocks noGrp="1" noChangeAspect="1"/>
          </p:cNvPicPr>
          <p:nvPr>
            <p:ph idx="1"/>
          </p:nvPr>
        </p:nvPicPr>
        <p:blipFill>
          <a:blip r:embed="rId2"/>
          <a:srcRect l="-27372" r="-27372"/>
          <a:stretch>
            <a:fillRect/>
          </a:stretch>
        </p:blipFill>
        <p:spPr>
          <a:xfrm>
            <a:off x="-1030817" y="1066799"/>
            <a:ext cx="9908117" cy="5515859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7391400" cy="878435"/>
          </a:xfrm>
        </p:spPr>
        <p:txBody>
          <a:bodyPr/>
          <a:lstStyle/>
          <a:p>
            <a:r>
              <a:rPr lang="en-US" dirty="0" smtClean="0"/>
              <a:t>Turbulence Problem Solved!</a:t>
            </a:r>
            <a:endParaRPr lang="en-US" dirty="0"/>
          </a:p>
        </p:txBody>
      </p:sp>
      <p:pic>
        <p:nvPicPr>
          <p:cNvPr id="6" name="Content Placeholder 5" descr="turbulence.png"/>
          <p:cNvPicPr>
            <a:picLocks noGrp="1" noChangeAspect="1"/>
          </p:cNvPicPr>
          <p:nvPr>
            <p:ph idx="1"/>
          </p:nvPr>
        </p:nvPicPr>
        <p:blipFill>
          <a:blip r:embed="rId2"/>
          <a:srcRect l="-81351" r="-81351"/>
          <a:stretch>
            <a:fillRect/>
          </a:stretch>
        </p:blipFill>
        <p:spPr>
          <a:xfrm>
            <a:off x="-5588000" y="910244"/>
            <a:ext cx="19177000" cy="5795356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228600" y="-76200"/>
            <a:ext cx="7391400" cy="1295400"/>
          </a:xfrm>
        </p:spPr>
        <p:txBody>
          <a:bodyPr/>
          <a:lstStyle/>
          <a:p>
            <a:r>
              <a:rPr lang="en-US" sz="2800"/>
              <a:t>Definitions of </a:t>
            </a:r>
            <a:r>
              <a:rPr lang="en-US" sz="2800">
                <a:solidFill>
                  <a:srgbClr val="FF0000"/>
                </a:solidFill>
              </a:rPr>
              <a:t>turbulence</a:t>
            </a:r>
            <a:r>
              <a:rPr lang="en-US" sz="2800"/>
              <a:t> and </a:t>
            </a:r>
            <a:r>
              <a:rPr lang="en-US" sz="2800">
                <a:solidFill>
                  <a:srgbClr val="FF0000"/>
                </a:solidFill>
              </a:rPr>
              <a:t>fossil turbulence </a:t>
            </a:r>
            <a:r>
              <a:rPr lang="en-US" sz="2800"/>
              <a:t>and the direction of the turbulence cascade</a:t>
            </a:r>
          </a:p>
        </p:txBody>
      </p:sp>
      <p:pic>
        <p:nvPicPr>
          <p:cNvPr id="22531" name="Content Placeholder 6" descr="Turbulence.pdf"/>
          <p:cNvPicPr>
            <a:picLocks noGrp="1" noChangeAspect="1"/>
          </p:cNvPicPr>
          <p:nvPr>
            <p:ph idx="1"/>
          </p:nvPr>
        </p:nvPicPr>
        <p:blipFill>
          <a:blip r:embed="rId2"/>
          <a:srcRect l="-66231" r="-66231"/>
          <a:stretch>
            <a:fillRect/>
          </a:stretch>
        </p:blipFill>
        <p:spPr>
          <a:xfrm>
            <a:off x="-3117850" y="171450"/>
            <a:ext cx="14166850" cy="7219950"/>
          </a:xfrm>
        </p:spPr>
      </p:pic>
      <p:sp>
        <p:nvSpPr>
          <p:cNvPr id="8" name="Rectangle 7"/>
          <p:cNvSpPr/>
          <p:nvPr/>
        </p:nvSpPr>
        <p:spPr>
          <a:xfrm>
            <a:off x="6019800" y="1905000"/>
            <a:ext cx="2514600" cy="3046413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3200" b="1">
                <a:solidFill>
                  <a:srgbClr val="194DF1"/>
                </a:solidFill>
                <a:latin typeface="Times New Roman" pitchFamily="-106" charset="0"/>
                <a:ea typeface="ＭＳ Ｐゴシック" pitchFamily="-106" charset="-128"/>
                <a:cs typeface="ＭＳ Ｐゴシック" pitchFamily="-106" charset="-128"/>
              </a:rPr>
              <a:t>Turbulence ALWAYS cascades from small scales to large</a:t>
            </a:r>
            <a:endParaRPr lang="en-US" sz="2800" b="1">
              <a:solidFill>
                <a:srgbClr val="194DF1"/>
              </a:solidFill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793875"/>
            <a:ext cx="2209800" cy="3540125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Fossil turbulence waves </a:t>
            </a:r>
            <a:r>
              <a:rPr lang="en-US" sz="3200" b="1">
                <a:solidFill>
                  <a:srgbClr val="194DF1"/>
                </a:solidFill>
                <a:latin typeface="Times New Roman" charset="0"/>
                <a:ea typeface="Times New Roman" charset="0"/>
                <a:cs typeface="Times New Roman" charset="0"/>
              </a:rPr>
              <a:t>allow seals to survive dark polar winters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152401"/>
            <a:ext cx="8915400" cy="1143000"/>
          </a:xfrm>
        </p:spPr>
        <p:txBody>
          <a:bodyPr/>
          <a:lstStyle/>
          <a:p>
            <a:r>
              <a:rPr lang="en-US" sz="4800" dirty="0" smtClean="0"/>
              <a:t>Credit to postdoctoral scholars</a:t>
            </a:r>
            <a:endParaRPr lang="en-US" sz="4800" dirty="0"/>
          </a:p>
        </p:txBody>
      </p:sp>
      <p:pic>
        <p:nvPicPr>
          <p:cNvPr id="4" name="Content Placeholder 3" descr="TurbScales.pdf"/>
          <p:cNvPicPr>
            <a:picLocks noGrp="1" noChangeAspect="1"/>
          </p:cNvPicPr>
          <p:nvPr>
            <p:ph idx="1"/>
          </p:nvPr>
        </p:nvPicPr>
        <p:blipFill>
          <a:blip r:embed="rId2"/>
          <a:srcRect l="-16204" r="-16204"/>
          <a:stretch>
            <a:fillRect/>
          </a:stretch>
        </p:blipFill>
        <p:spPr>
          <a:xfrm>
            <a:off x="-1511300" y="990599"/>
            <a:ext cx="12217400" cy="5954049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Fossil Turbulence Scales</a:t>
            </a:r>
            <a:endParaRPr lang="en-US" dirty="0"/>
          </a:p>
        </p:txBody>
      </p:sp>
      <p:pic>
        <p:nvPicPr>
          <p:cNvPr id="4" name="Content Placeholder 3" descr="FossilTurbScales.pdf"/>
          <p:cNvPicPr>
            <a:picLocks noGrp="1" noChangeAspect="1"/>
          </p:cNvPicPr>
          <p:nvPr>
            <p:ph idx="1"/>
          </p:nvPr>
        </p:nvPicPr>
        <p:blipFill>
          <a:blip r:embed="rId2"/>
          <a:srcRect t="-311" b="-311"/>
          <a:stretch>
            <a:fillRect/>
          </a:stretch>
        </p:blipFill>
        <p:spPr/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8100"/>
            <a:ext cx="7391400" cy="1143000"/>
          </a:xfrm>
        </p:spPr>
        <p:txBody>
          <a:bodyPr/>
          <a:lstStyle/>
          <a:p>
            <a:r>
              <a:rPr lang="en-US" dirty="0" smtClean="0"/>
              <a:t>CMB Velocities Show Weak Plasma Turbulence</a:t>
            </a:r>
            <a:endParaRPr lang="en-US" dirty="0"/>
          </a:p>
        </p:txBody>
      </p:sp>
      <p:pic>
        <p:nvPicPr>
          <p:cNvPr id="4" name="Content Placeholder 3" descr="VelocityPlasma.png"/>
          <p:cNvPicPr>
            <a:picLocks noGrp="1" noChangeAspect="1"/>
          </p:cNvPicPr>
          <p:nvPr>
            <p:ph idx="1"/>
          </p:nvPr>
        </p:nvPicPr>
        <p:blipFill>
          <a:blip r:embed="rId2"/>
          <a:srcRect l="-41003" r="-41003"/>
          <a:stretch>
            <a:fillRect/>
          </a:stretch>
        </p:blipFill>
        <p:spPr>
          <a:xfrm>
            <a:off x="-884533" y="1346200"/>
            <a:ext cx="9763949" cy="54356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8100"/>
            <a:ext cx="7391400" cy="1143000"/>
          </a:xfrm>
        </p:spPr>
        <p:txBody>
          <a:bodyPr/>
          <a:lstStyle/>
          <a:p>
            <a:r>
              <a:rPr lang="en-US" dirty="0" smtClean="0"/>
              <a:t>Nomura Scale Pancakes Make 10^20 </a:t>
            </a:r>
            <a:r>
              <a:rPr lang="en-US" dirty="0" err="1" smtClean="0"/>
              <a:t>m</a:t>
            </a:r>
            <a:r>
              <a:rPr lang="en-US" dirty="0" smtClean="0"/>
              <a:t> Spaghetti</a:t>
            </a:r>
            <a:endParaRPr lang="en-US" dirty="0"/>
          </a:p>
        </p:txBody>
      </p:sp>
      <p:pic>
        <p:nvPicPr>
          <p:cNvPr id="4" name="Content Placeholder 3" descr="NomuraScaleProtoGalaxies.pdf"/>
          <p:cNvPicPr>
            <a:picLocks noGrp="1" noChangeAspect="1"/>
          </p:cNvPicPr>
          <p:nvPr>
            <p:ph idx="1"/>
          </p:nvPr>
        </p:nvPicPr>
        <p:blipFill>
          <a:blip r:embed="rId2"/>
          <a:srcRect l="-29010" r="-29010"/>
          <a:stretch>
            <a:fillRect/>
          </a:stretch>
        </p:blipFill>
        <p:spPr>
          <a:xfrm>
            <a:off x="-856543" y="1399882"/>
            <a:ext cx="9530643" cy="5305718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Keeler article May 1, 2015</a:t>
            </a:r>
            <a:endParaRPr lang="en-US" dirty="0"/>
          </a:p>
        </p:txBody>
      </p:sp>
      <p:pic>
        <p:nvPicPr>
          <p:cNvPr id="4" name="Content Placeholder 3" descr="Signal.pdf"/>
          <p:cNvPicPr>
            <a:picLocks noGrp="1" noChangeAspect="1"/>
          </p:cNvPicPr>
          <p:nvPr>
            <p:ph idx="1"/>
          </p:nvPr>
        </p:nvPicPr>
        <p:blipFill>
          <a:blip r:embed="rId2"/>
          <a:srcRect l="-68321" r="-68321"/>
          <a:stretch>
            <a:fillRect/>
          </a:stretch>
        </p:blipFill>
        <p:spPr>
          <a:xfrm>
            <a:off x="-1803400" y="1981199"/>
            <a:ext cx="7988300" cy="4447095"/>
          </a:xfrm>
        </p:spPr>
      </p:pic>
      <p:pic>
        <p:nvPicPr>
          <p:cNvPr id="5" name="Picture 4" descr="SignalKeeler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1800" y="1981199"/>
            <a:ext cx="3378200" cy="441924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752600"/>
            <a:ext cx="7391400" cy="4114800"/>
          </a:xfrm>
        </p:spPr>
        <p:txBody>
          <a:bodyPr/>
          <a:lstStyle/>
          <a:p>
            <a:r>
              <a:rPr lang="en-US" dirty="0" smtClean="0"/>
              <a:t>Catastrophic equatorial icing is crashing airplanes near Indonesia</a:t>
            </a:r>
          </a:p>
          <a:p>
            <a:r>
              <a:rPr lang="en-US" dirty="0" smtClean="0"/>
              <a:t>The cause of equatorial icing is extreme turbulence intermittency at the equator, plus BZTMA mixing chimneys of </a:t>
            </a:r>
            <a:r>
              <a:rPr lang="en-US" dirty="0" err="1" smtClean="0"/>
              <a:t>supercooled</a:t>
            </a:r>
            <a:r>
              <a:rPr lang="en-US" dirty="0" smtClean="0"/>
              <a:t> equatorial steam</a:t>
            </a:r>
          </a:p>
          <a:p>
            <a:r>
              <a:rPr lang="en-US" dirty="0" smtClean="0"/>
              <a:t>MH 370 </a:t>
            </a:r>
            <a:r>
              <a:rPr lang="en-US" dirty="0" err="1" smtClean="0"/>
              <a:t>flaperon</a:t>
            </a:r>
            <a:r>
              <a:rPr lang="en-US" dirty="0" smtClean="0"/>
              <a:t> arrival at Reunion disproves Rogue Pilot speculations.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7346" name="Object 2"/>
          <p:cNvGraphicFramePr>
            <a:graphicFrameLocks noGrp="1" noChangeAspect="1"/>
          </p:cNvGraphicFramePr>
          <p:nvPr>
            <p:ph type="ctrTitle"/>
          </p:nvPr>
        </p:nvGraphicFramePr>
        <p:xfrm>
          <a:off x="2590800" y="914400"/>
          <a:ext cx="3429000" cy="5029200"/>
        </p:xfrm>
        <a:graphic>
          <a:graphicData uri="http://schemas.openxmlformats.org/presentationml/2006/ole">
            <p:oleObj spid="_x0000_s22835" name="Document" r:id="rId4" imgW="5486400" imgH="8051800" progId="Word.Document.8">
              <p:embed/>
            </p:oleObj>
          </a:graphicData>
        </a:graphic>
      </p:graphicFrame>
      <p:sp>
        <p:nvSpPr>
          <p:cNvPr id="57357" name="Text Box 3"/>
          <p:cNvSpPr txBox="1">
            <a:spLocks noChangeArrowheads="1"/>
          </p:cNvSpPr>
          <p:nvPr/>
        </p:nvSpPr>
        <p:spPr bwMode="auto">
          <a:xfrm>
            <a:off x="0" y="0"/>
            <a:ext cx="7924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>
                <a:latin typeface="Times" charset="0"/>
              </a:rPr>
              <a:t>Critical Turbulence Length Scales</a:t>
            </a:r>
            <a:endParaRPr lang="en-US">
              <a:latin typeface="Times" charset="0"/>
            </a:endParaRPr>
          </a:p>
        </p:txBody>
      </p:sp>
      <p:graphicFrame>
        <p:nvGraphicFramePr>
          <p:cNvPr id="57347" name="Object 3"/>
          <p:cNvGraphicFramePr>
            <a:graphicFrameLocks noChangeAspect="1"/>
          </p:cNvGraphicFramePr>
          <p:nvPr/>
        </p:nvGraphicFramePr>
        <p:xfrm>
          <a:off x="6248400" y="914400"/>
          <a:ext cx="1252538" cy="1981200"/>
        </p:xfrm>
        <a:graphic>
          <a:graphicData uri="http://schemas.openxmlformats.org/presentationml/2006/ole">
            <p:oleObj spid="_x0000_s22836" name="Document" r:id="rId5" imgW="3212698" imgH="5079365" progId="Word.Document.8">
              <p:embed/>
            </p:oleObj>
          </a:graphicData>
        </a:graphic>
      </p:graphicFrame>
      <p:pic>
        <p:nvPicPr>
          <p:cNvPr id="57358" name="Picture 5" descr="Obukhov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72200" y="4495800"/>
            <a:ext cx="1306513" cy="149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9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5800" y="990600"/>
            <a:ext cx="1281113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60" name="Picture 7" descr="Ozmidov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85800" y="4191000"/>
            <a:ext cx="1266825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224" name="Object 4"/>
          <p:cNvGraphicFramePr>
            <a:graphicFrameLocks noChangeAspect="1"/>
          </p:cNvGraphicFramePr>
          <p:nvPr/>
        </p:nvGraphicFramePr>
        <p:xfrm>
          <a:off x="5257800" y="2895600"/>
          <a:ext cx="3429000" cy="531813"/>
        </p:xfrm>
        <a:graphic>
          <a:graphicData uri="http://schemas.openxmlformats.org/presentationml/2006/ole">
            <p:oleObj spid="_x0000_s22837" name="Equation" r:id="rId9" imgW="2209800" imgH="342900" progId="Equation.3">
              <p:embed/>
            </p:oleObj>
          </a:graphicData>
        </a:graphic>
      </p:graphicFrame>
      <p:graphicFrame>
        <p:nvGraphicFramePr>
          <p:cNvPr id="9225" name="Object 5"/>
          <p:cNvGraphicFramePr>
            <a:graphicFrameLocks noChangeAspect="1"/>
          </p:cNvGraphicFramePr>
          <p:nvPr/>
        </p:nvGraphicFramePr>
        <p:xfrm>
          <a:off x="4991100" y="3938588"/>
          <a:ext cx="4000500" cy="481012"/>
        </p:xfrm>
        <a:graphic>
          <a:graphicData uri="http://schemas.openxmlformats.org/presentationml/2006/ole">
            <p:oleObj spid="_x0000_s22838" name="Equation" r:id="rId10" imgW="2324100" imgH="279400" progId="Equation.3">
              <p:embed/>
            </p:oleObj>
          </a:graphicData>
        </a:graphic>
      </p:graphicFrame>
      <p:graphicFrame>
        <p:nvGraphicFramePr>
          <p:cNvPr id="9226" name="Object 6"/>
          <p:cNvGraphicFramePr>
            <a:graphicFrameLocks noChangeAspect="1"/>
          </p:cNvGraphicFramePr>
          <p:nvPr/>
        </p:nvGraphicFramePr>
        <p:xfrm>
          <a:off x="5029200" y="3429000"/>
          <a:ext cx="3797300" cy="512763"/>
        </p:xfrm>
        <a:graphic>
          <a:graphicData uri="http://schemas.openxmlformats.org/presentationml/2006/ole">
            <p:oleObj spid="_x0000_s22839" name="Equation" r:id="rId11" imgW="2349500" imgH="304800" progId="Equation.3">
              <p:embed/>
            </p:oleObj>
          </a:graphicData>
        </a:graphic>
      </p:graphicFrame>
      <p:graphicFrame>
        <p:nvGraphicFramePr>
          <p:cNvPr id="9227" name="Object 7"/>
          <p:cNvGraphicFramePr>
            <a:graphicFrameLocks noChangeAspect="1"/>
          </p:cNvGraphicFramePr>
          <p:nvPr/>
        </p:nvGraphicFramePr>
        <p:xfrm>
          <a:off x="1905000" y="5181600"/>
          <a:ext cx="1676400" cy="358775"/>
        </p:xfrm>
        <a:graphic>
          <a:graphicData uri="http://schemas.openxmlformats.org/presentationml/2006/ole">
            <p:oleObj spid="_x0000_s22840" name="Equation" r:id="rId12" imgW="1066800" imgH="228600" progId="Equation.3">
              <p:embed/>
            </p:oleObj>
          </a:graphicData>
        </a:graphic>
      </p:graphicFrame>
      <p:graphicFrame>
        <p:nvGraphicFramePr>
          <p:cNvPr id="9228" name="Object 8"/>
          <p:cNvGraphicFramePr>
            <a:graphicFrameLocks noChangeAspect="1"/>
          </p:cNvGraphicFramePr>
          <p:nvPr/>
        </p:nvGraphicFramePr>
        <p:xfrm>
          <a:off x="4191000" y="5105400"/>
          <a:ext cx="1905000" cy="468313"/>
        </p:xfrm>
        <a:graphic>
          <a:graphicData uri="http://schemas.openxmlformats.org/presentationml/2006/ole">
            <p:oleObj spid="_x0000_s22841" name="Equation" r:id="rId13" imgW="1130300" imgH="279400" progId="Equation.3">
              <p:embed/>
            </p:oleObj>
          </a:graphicData>
        </a:graphic>
      </p:graphicFrame>
      <p:graphicFrame>
        <p:nvGraphicFramePr>
          <p:cNvPr id="9229" name="Object 9"/>
          <p:cNvGraphicFramePr>
            <a:graphicFrameLocks noChangeAspect="1"/>
          </p:cNvGraphicFramePr>
          <p:nvPr/>
        </p:nvGraphicFramePr>
        <p:xfrm>
          <a:off x="2019300" y="2362200"/>
          <a:ext cx="876300" cy="314325"/>
        </p:xfrm>
        <a:graphic>
          <a:graphicData uri="http://schemas.openxmlformats.org/presentationml/2006/ole">
            <p:oleObj spid="_x0000_s22842" name="Equation" r:id="rId14" imgW="495300" imgH="177800" progId="Equation.3">
              <p:embed/>
            </p:oleObj>
          </a:graphicData>
        </a:graphic>
      </p:graphicFrame>
      <p:graphicFrame>
        <p:nvGraphicFramePr>
          <p:cNvPr id="9230" name="Object 10"/>
          <p:cNvGraphicFramePr>
            <a:graphicFrameLocks noChangeAspect="1"/>
          </p:cNvGraphicFramePr>
          <p:nvPr/>
        </p:nvGraphicFramePr>
        <p:xfrm>
          <a:off x="4572000" y="2370138"/>
          <a:ext cx="1371600" cy="347662"/>
        </p:xfrm>
        <a:graphic>
          <a:graphicData uri="http://schemas.openxmlformats.org/presentationml/2006/ole">
            <p:oleObj spid="_x0000_s22843" name="Equation" r:id="rId15" imgW="800100" imgH="203200" progId="Equation.3">
              <p:embed/>
            </p:oleObj>
          </a:graphicData>
        </a:graphic>
      </p:graphicFrame>
      <p:graphicFrame>
        <p:nvGraphicFramePr>
          <p:cNvPr id="9231" name="Object 11"/>
          <p:cNvGraphicFramePr>
            <a:graphicFrameLocks noChangeAspect="1"/>
          </p:cNvGraphicFramePr>
          <p:nvPr/>
        </p:nvGraphicFramePr>
        <p:xfrm>
          <a:off x="990600" y="3309938"/>
          <a:ext cx="1663700" cy="474662"/>
        </p:xfrm>
        <a:graphic>
          <a:graphicData uri="http://schemas.openxmlformats.org/presentationml/2006/ole">
            <p:oleObj spid="_x0000_s22844" name="Equation" r:id="rId16" imgW="977900" imgH="279400" progId="Equation.3">
              <p:embed/>
            </p:oleObj>
          </a:graphicData>
        </a:graphic>
      </p:graphicFrame>
      <p:graphicFrame>
        <p:nvGraphicFramePr>
          <p:cNvPr id="9232" name="Object 12"/>
          <p:cNvGraphicFramePr>
            <a:graphicFrameLocks noChangeAspect="1"/>
          </p:cNvGraphicFramePr>
          <p:nvPr/>
        </p:nvGraphicFramePr>
        <p:xfrm>
          <a:off x="4648200" y="4572000"/>
          <a:ext cx="1257300" cy="309563"/>
        </p:xfrm>
        <a:graphic>
          <a:graphicData uri="http://schemas.openxmlformats.org/presentationml/2006/ole">
            <p:oleObj spid="_x0000_s22845" name="Equation" r:id="rId17" imgW="723900" imgH="177800" progId="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Extreme Equatorial Icing</a:t>
            </a:r>
            <a:endParaRPr lang="en-US" dirty="0"/>
          </a:p>
        </p:txBody>
      </p:sp>
      <p:pic>
        <p:nvPicPr>
          <p:cNvPr id="4" name="Content Placeholder 3" descr="DreamlinerEngineIcing.pdf"/>
          <p:cNvPicPr>
            <a:picLocks noGrp="1" noChangeAspect="1"/>
          </p:cNvPicPr>
          <p:nvPr>
            <p:ph idx="1"/>
          </p:nvPr>
        </p:nvPicPr>
        <p:blipFill>
          <a:blip r:embed="rId2"/>
          <a:srcRect l="-151" r="-151"/>
          <a:stretch>
            <a:fillRect/>
          </a:stretch>
        </p:blipFill>
        <p:spPr/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7391400" cy="1143000"/>
          </a:xfrm>
        </p:spPr>
        <p:txBody>
          <a:bodyPr/>
          <a:lstStyle/>
          <a:p>
            <a:r>
              <a:rPr lang="en-US" sz="4000" dirty="0" smtClean="0"/>
              <a:t>Beamed Zombie Turbulence Maser Action Mixing Chimneys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63700"/>
            <a:ext cx="7391400" cy="4114800"/>
          </a:xfrm>
        </p:spPr>
        <p:txBody>
          <a:bodyPr/>
          <a:lstStyle/>
          <a:p>
            <a:r>
              <a:rPr lang="en-US" dirty="0" smtClean="0"/>
              <a:t>Generic mechanism for vertical and radial transport in natural fluids</a:t>
            </a:r>
          </a:p>
          <a:p>
            <a:r>
              <a:rPr lang="en-US" dirty="0" smtClean="0"/>
              <a:t>Ocean, atmosphere, galaxy, stars</a:t>
            </a:r>
          </a:p>
          <a:p>
            <a:r>
              <a:rPr lang="en-US" dirty="0" smtClean="0"/>
              <a:t>Heat, mass, momentum, information</a:t>
            </a:r>
          </a:p>
          <a:p>
            <a:r>
              <a:rPr lang="en-US" dirty="0" err="1" smtClean="0"/>
              <a:t>Supercooled</a:t>
            </a:r>
            <a:r>
              <a:rPr lang="en-US" dirty="0" smtClean="0"/>
              <a:t> water vapor of Catastrophic Equatorial Icing</a:t>
            </a:r>
          </a:p>
          <a:p>
            <a:r>
              <a:rPr lang="en-US" dirty="0" err="1" smtClean="0"/>
              <a:t>Journalofcosmology.com</a:t>
            </a:r>
            <a:r>
              <a:rPr lang="en-US" dirty="0" smtClean="0"/>
              <a:t> </a:t>
            </a:r>
            <a:r>
              <a:rPr lang="en-US" dirty="0" err="1" smtClean="0"/>
              <a:t>vol</a:t>
            </a:r>
            <a:r>
              <a:rPr lang="en-US" dirty="0" smtClean="0"/>
              <a:t> 21 </a:t>
            </a:r>
          </a:p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pPr marL="0" indent="0" algn="ctr">
              <a:buFont typeface="Wingdings" charset="2"/>
              <a:buNone/>
            </a:pPr>
            <a:endParaRPr lang="en-US">
              <a:latin typeface="Times New Roman" charset="0"/>
            </a:endParaRPr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7924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0" y="2514600"/>
            <a:ext cx="9047163" cy="4114800"/>
            <a:chOff x="0" y="1584"/>
            <a:chExt cx="5699" cy="2592"/>
          </a:xfrm>
        </p:grpSpPr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0" y="1584"/>
              <a:ext cx="5699" cy="576"/>
              <a:chOff x="0" y="1584"/>
              <a:chExt cx="5699" cy="576"/>
            </a:xfrm>
          </p:grpSpPr>
          <p:sp>
            <p:nvSpPr>
              <p:cNvPr id="26633" name="Text Box 8"/>
              <p:cNvSpPr txBox="1">
                <a:spLocks noChangeArrowheads="1"/>
              </p:cNvSpPr>
              <p:nvPr/>
            </p:nvSpPr>
            <p:spPr bwMode="auto">
              <a:xfrm>
                <a:off x="0" y="1872"/>
                <a:ext cx="5699" cy="288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1" hangingPunct="1"/>
                <a:r>
                  <a:rPr lang="en-US">
                    <a:latin typeface="Times New Roman" charset="0"/>
                  </a:rPr>
                  <a:t>Beamed Zombie Turbulence Maser Action (BZTMA) Mixing Chimneys</a:t>
                </a:r>
              </a:p>
            </p:txBody>
          </p:sp>
          <p:sp>
            <p:nvSpPr>
              <p:cNvPr id="26634" name="Text Box 9"/>
              <p:cNvSpPr txBox="1">
                <a:spLocks noChangeArrowheads="1"/>
              </p:cNvSpPr>
              <p:nvPr/>
            </p:nvSpPr>
            <p:spPr bwMode="auto">
              <a:xfrm>
                <a:off x="0" y="1584"/>
                <a:ext cx="767" cy="288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1" hangingPunct="1"/>
                <a:r>
                  <a:rPr lang="en-US">
                    <a:latin typeface="Times New Roman" charset="0"/>
                  </a:rPr>
                  <a:t>Answer:</a:t>
                </a:r>
              </a:p>
            </p:txBody>
          </p:sp>
        </p:grpSp>
        <p:sp>
          <p:nvSpPr>
            <p:cNvPr id="26632" name="Line 10"/>
            <p:cNvSpPr>
              <a:spLocks noChangeShapeType="1"/>
            </p:cNvSpPr>
            <p:nvPr/>
          </p:nvSpPr>
          <p:spPr bwMode="auto">
            <a:xfrm flipH="1" flipV="1">
              <a:off x="480" y="1776"/>
              <a:ext cx="1728" cy="24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9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9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31800" y="-190500"/>
            <a:ext cx="9575800" cy="1143000"/>
          </a:xfrm>
        </p:spPr>
        <p:txBody>
          <a:bodyPr/>
          <a:lstStyle/>
          <a:p>
            <a:r>
              <a:rPr lang="en-US" dirty="0" smtClean="0"/>
              <a:t>What happened to AF 447?</a:t>
            </a:r>
            <a:endParaRPr lang="en-US" dirty="0"/>
          </a:p>
        </p:txBody>
      </p:sp>
      <p:pic>
        <p:nvPicPr>
          <p:cNvPr id="4" name="Content Placeholder 3" descr="AF447.png"/>
          <p:cNvPicPr>
            <a:picLocks noGrp="1" noChangeAspect="1"/>
          </p:cNvPicPr>
          <p:nvPr>
            <p:ph idx="1"/>
          </p:nvPr>
        </p:nvPicPr>
        <p:blipFill>
          <a:blip r:embed="rId2"/>
          <a:srcRect l="-29600" r="-29600"/>
          <a:stretch>
            <a:fillRect/>
          </a:stretch>
        </p:blipFill>
        <p:spPr>
          <a:xfrm>
            <a:off x="-1892300" y="800493"/>
            <a:ext cx="13423900" cy="6476214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9966" y="-118535"/>
            <a:ext cx="7391400" cy="1143000"/>
          </a:xfrm>
        </p:spPr>
        <p:txBody>
          <a:bodyPr/>
          <a:lstStyle/>
          <a:p>
            <a:r>
              <a:rPr lang="en-US" dirty="0" smtClean="0"/>
              <a:t>Four Minutes Left to Live</a:t>
            </a:r>
            <a:endParaRPr lang="en-US" dirty="0"/>
          </a:p>
        </p:txBody>
      </p:sp>
      <p:pic>
        <p:nvPicPr>
          <p:cNvPr id="4" name="Content Placeholder 3" descr="AF447crash.pdf"/>
          <p:cNvPicPr>
            <a:picLocks noGrp="1" noChangeAspect="1"/>
          </p:cNvPicPr>
          <p:nvPr>
            <p:ph idx="1"/>
          </p:nvPr>
        </p:nvPicPr>
        <p:blipFill>
          <a:blip r:embed="rId2"/>
          <a:srcRect l="-10635" r="-10635"/>
          <a:stretch>
            <a:fillRect/>
          </a:stretch>
        </p:blipFill>
        <p:spPr>
          <a:xfrm>
            <a:off x="-775171" y="990599"/>
            <a:ext cx="10647304" cy="5927365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8100"/>
            <a:ext cx="7391400" cy="1143000"/>
          </a:xfrm>
        </p:spPr>
        <p:txBody>
          <a:bodyPr/>
          <a:lstStyle/>
          <a:p>
            <a:r>
              <a:rPr lang="en-US" dirty="0" smtClean="0"/>
              <a:t>Crash of QZ8501</a:t>
            </a:r>
            <a:endParaRPr lang="en-US" dirty="0"/>
          </a:p>
        </p:txBody>
      </p:sp>
      <p:pic>
        <p:nvPicPr>
          <p:cNvPr id="4" name="Content Placeholder 3" descr="QZ.pdf"/>
          <p:cNvPicPr>
            <a:picLocks noGrp="1" noChangeAspect="1"/>
          </p:cNvPicPr>
          <p:nvPr>
            <p:ph idx="1"/>
          </p:nvPr>
        </p:nvPicPr>
        <p:blipFill>
          <a:blip r:embed="rId2"/>
          <a:srcRect l="-37732" r="-37732"/>
          <a:stretch>
            <a:fillRect/>
          </a:stretch>
        </p:blipFill>
        <p:spPr>
          <a:xfrm>
            <a:off x="-2929466" y="1337733"/>
            <a:ext cx="15019866" cy="5531265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466" y="-270933"/>
            <a:ext cx="7391400" cy="1143000"/>
          </a:xfrm>
        </p:spPr>
        <p:txBody>
          <a:bodyPr/>
          <a:lstStyle/>
          <a:p>
            <a:r>
              <a:rPr lang="en-US" dirty="0" smtClean="0"/>
              <a:t> Planes don’t just crash!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083733"/>
            <a:ext cx="9144001" cy="577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604454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7_Japanese Waves">
  <a:themeElements>
    <a:clrScheme name="">
      <a:dk1>
        <a:srgbClr val="2D2525"/>
      </a:dk1>
      <a:lt1>
        <a:srgbClr val="A7B4B7"/>
      </a:lt1>
      <a:dk2>
        <a:srgbClr val="061C62"/>
      </a:dk2>
      <a:lt2>
        <a:srgbClr val="484719"/>
      </a:lt2>
      <a:accent1>
        <a:srgbClr val="D8D688"/>
      </a:accent1>
      <a:accent2>
        <a:srgbClr val="5C6D90"/>
      </a:accent2>
      <a:accent3>
        <a:srgbClr val="D0D6D8"/>
      </a:accent3>
      <a:accent4>
        <a:srgbClr val="251E1E"/>
      </a:accent4>
      <a:accent5>
        <a:srgbClr val="E9E8C3"/>
      </a:accent5>
      <a:accent6>
        <a:srgbClr val="536282"/>
      </a:accent6>
      <a:hlink>
        <a:srgbClr val="365D96"/>
      </a:hlink>
      <a:folHlink>
        <a:srgbClr val="F000D7"/>
      </a:folHlink>
    </a:clrScheme>
    <a:fontScheme name="7_Japanese Waves">
      <a:majorFont>
        <a:latin typeface=""/>
        <a:ea typeface="ＭＳ Ｐゴシック"/>
        <a:cs typeface="ＭＳ Ｐゴシック"/>
      </a:majorFont>
      <a:minorFont>
        <a:latin typeface="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4" charset="0"/>
            <a:ea typeface="ＭＳ Ｐゴシック" pitchFamily="4" charset="-128"/>
            <a:cs typeface="ＭＳ Ｐゴシック" pitchFamily="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4" charset="0"/>
            <a:ea typeface="ＭＳ Ｐゴシック" pitchFamily="4" charset="-128"/>
            <a:cs typeface="ＭＳ Ｐゴシック" pitchFamily="4" charset="-128"/>
          </a:defRPr>
        </a:defPPr>
      </a:lstStyle>
    </a:lnDef>
  </a:objectDefaults>
  <a:extraClrSchemeLst>
    <a:extraClrScheme>
      <a:clrScheme name="Japanese Waves 1">
        <a:dk1>
          <a:srgbClr val="000000"/>
        </a:dk1>
        <a:lt1>
          <a:srgbClr val="DDDDDD"/>
        </a:lt1>
        <a:dk2>
          <a:srgbClr val="20326C"/>
        </a:dk2>
        <a:lt2>
          <a:srgbClr val="E3E2AA"/>
        </a:lt2>
        <a:accent1>
          <a:srgbClr val="B3A53D"/>
        </a:accent1>
        <a:accent2>
          <a:srgbClr val="4273B9"/>
        </a:accent2>
        <a:accent3>
          <a:srgbClr val="ABADBA"/>
        </a:accent3>
        <a:accent4>
          <a:srgbClr val="BDBDBD"/>
        </a:accent4>
        <a:accent5>
          <a:srgbClr val="D6CFAF"/>
        </a:accent5>
        <a:accent6>
          <a:srgbClr val="3B68A7"/>
        </a:accent6>
        <a:hlink>
          <a:srgbClr val="5B6C8D"/>
        </a:hlink>
        <a:folHlink>
          <a:srgbClr val="58804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apanese Waves 2">
        <a:dk1>
          <a:srgbClr val="2D2525"/>
        </a:dk1>
        <a:lt1>
          <a:srgbClr val="A7B4B7"/>
        </a:lt1>
        <a:dk2>
          <a:srgbClr val="061C62"/>
        </a:dk2>
        <a:lt2>
          <a:srgbClr val="484719"/>
        </a:lt2>
        <a:accent1>
          <a:srgbClr val="D8D688"/>
        </a:accent1>
        <a:accent2>
          <a:srgbClr val="5C6D90"/>
        </a:accent2>
        <a:accent3>
          <a:srgbClr val="D0D6D8"/>
        </a:accent3>
        <a:accent4>
          <a:srgbClr val="251E1E"/>
        </a:accent4>
        <a:accent5>
          <a:srgbClr val="E9E8C3"/>
        </a:accent5>
        <a:accent6>
          <a:srgbClr val="536282"/>
        </a:accent6>
        <a:hlink>
          <a:srgbClr val="365D96"/>
        </a:hlink>
        <a:folHlink>
          <a:srgbClr val="58684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panese Waves 3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808080"/>
        </a:accent1>
        <a:accent2>
          <a:srgbClr val="292929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242424"/>
        </a:accent6>
        <a:hlink>
          <a:srgbClr val="4D4D4D"/>
        </a:hlink>
        <a:folHlink>
          <a:srgbClr val="8D8D8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4361</TotalTime>
  <Words>341</Words>
  <Application>Microsoft Macintosh PowerPoint</Application>
  <PresentationFormat>On-screen Show (4:3)</PresentationFormat>
  <Paragraphs>54</Paragraphs>
  <Slides>28</Slides>
  <Notes>1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7_Japanese Waves</vt:lpstr>
      <vt:lpstr>Document</vt:lpstr>
      <vt:lpstr>Equation</vt:lpstr>
      <vt:lpstr>Catastrophic Equatorial Icing Events May Be Crashing Airplanes</vt:lpstr>
      <vt:lpstr>Catastrophic Equatorial Icing</vt:lpstr>
      <vt:lpstr>Extreme Equatorial Icing</vt:lpstr>
      <vt:lpstr>Beamed Zombie Turbulence Maser Action Mixing Chimneys</vt:lpstr>
      <vt:lpstr>Slide 5</vt:lpstr>
      <vt:lpstr>What happened to AF 447?</vt:lpstr>
      <vt:lpstr>Four Minutes Left to Live</vt:lpstr>
      <vt:lpstr>Crash of QZ8501</vt:lpstr>
      <vt:lpstr> Planes don’t just crash!</vt:lpstr>
      <vt:lpstr>The Last Four Minutes</vt:lpstr>
      <vt:lpstr>Where does icing occur?</vt:lpstr>
      <vt:lpstr>Where is MH 370?</vt:lpstr>
      <vt:lpstr>Rogue Pilot Theory</vt:lpstr>
      <vt:lpstr>Rogue Pilot Speculations</vt:lpstr>
      <vt:lpstr>Mystery Airplane Crash</vt:lpstr>
      <vt:lpstr>What happened to MH 370?</vt:lpstr>
      <vt:lpstr>What were the currents?</vt:lpstr>
      <vt:lpstr>What happened to MH 370?</vt:lpstr>
      <vt:lpstr>Rogue Pilots Went South</vt:lpstr>
      <vt:lpstr>Turbulence Problem Solved!</vt:lpstr>
      <vt:lpstr>Definitions of turbulence and fossil turbulence and the direction of the turbulence cascade</vt:lpstr>
      <vt:lpstr>Credit to postdoctoral scholars</vt:lpstr>
      <vt:lpstr>Fossil Turbulence Scales</vt:lpstr>
      <vt:lpstr>CMB Velocities Show Weak Plasma Turbulence</vt:lpstr>
      <vt:lpstr>Nomura Scale Pancakes Make 10^20 m Spaghetti</vt:lpstr>
      <vt:lpstr>Keeler article May 1, 2015</vt:lpstr>
      <vt:lpstr>Conclusions</vt:lpstr>
      <vt:lpstr>Slide 28</vt:lpstr>
    </vt:vector>
  </TitlesOfParts>
  <Manager/>
  <Company>University of Cal. San Diego</Company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Catastrophic Equatorial Icing Events may be crashing airplanes</dc:title>
  <dc:subject/>
  <dc:creator>Carl Gibson</dc:creator>
  <cp:keywords/>
  <dc:description/>
  <cp:lastModifiedBy>Carl Gibson</cp:lastModifiedBy>
  <cp:revision>48</cp:revision>
  <dcterms:created xsi:type="dcterms:W3CDTF">2015-10-02T15:12:20Z</dcterms:created>
  <dcterms:modified xsi:type="dcterms:W3CDTF">2015-10-02T15:15:40Z</dcterms:modified>
  <cp:category/>
</cp:coreProperties>
</file>