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4.xml" ContentType="application/vnd.openxmlformats-officedocument.theme+xml"/>
  <Override PartName="/ppt/embeddings/Microsoft_Equation15.bin" ContentType="application/vnd.openxmlformats-officedocument.oleObject"/>
  <Override PartName="/ppt/slides/slide2.xml" ContentType="application/vnd.openxmlformats-officedocument.presentationml.slide+xml"/>
  <Override PartName="/ppt/embeddings/Microsoft_Equation22.bin" ContentType="application/vnd.openxmlformats-officedocument.oleObject"/>
  <Override PartName="/docProps/app.xml" ContentType="application/vnd.openxmlformats-officedocument.extended-properties+xml"/>
  <Override PartName="/ppt/slideLayouts/slideLayout23.xml" ContentType="application/vnd.openxmlformats-officedocument.presentationml.slideLayout+xml"/>
  <Override PartName="/ppt/slides/slide11.xml" ContentType="application/vnd.openxmlformats-officedocument.presentationml.slide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wmf" ContentType="image/x-wmf"/>
  <Override PartName="/ppt/embeddings/Microsoft_Equation8.bin" ContentType="application/vnd.openxmlformats-officedocument.oleObject"/>
  <Override PartName="/ppt/embeddings/Microsoft_Equation12.bin" ContentType="application/vnd.openxmlformats-officedocument.oleObject"/>
  <Override PartName="/ppt/embeddings/Microsoft_Equation14.bin" ContentType="application/vnd.openxmlformats-officedocument.oleObject"/>
  <Override PartName="/ppt/embeddings/Microsoft_Equation2.bin" ContentType="application/vnd.openxmlformats-officedocument.oleObject"/>
  <Override PartName="/ppt/embeddings/Microsoft_Equation11.bin" ContentType="application/vnd.openxmlformats-officedocument.oleObject"/>
  <Override PartName="/ppt/embeddings/Microsoft_Equation16.bin" ContentType="application/vnd.openxmlformats-officedocument.oleObject"/>
  <Override PartName="/ppt/embeddings/Microsoft_Equation4.bin" ContentType="application/vnd.openxmlformats-officedocument.oleObject"/>
  <Override PartName="/ppt/embeddings/Microsoft_Equation19.bin" ContentType="application/vnd.openxmlformats-officedocument.oleObject"/>
  <Override PartName="/ppt/handoutMasters/handoutMaster1.xml" ContentType="application/vnd.openxmlformats-officedocument.presentationml.handoutMaster+xml"/>
  <Override PartName="/ppt/embeddings/Microsoft_Equation20.bin" ContentType="application/vnd.openxmlformats-officedocument.oleObject"/>
  <Override PartName="/ppt/slideLayouts/slideLayout18.xml" ContentType="application/vnd.openxmlformats-officedocument.presentationml.slideLayout+xml"/>
  <Override PartName="/ppt/embeddings/Microsoft_Equation23.bin" ContentType="application/vnd.openxmlformats-officedocument.oleObject"/>
  <Override PartName="/ppt/embeddings/Microsoft_Equation10.bin" ContentType="application/vnd.openxmlformats-officedocument.oleObject"/>
  <Override PartName="/ppt/embeddings/Microsoft_Equation25.bin" ContentType="application/vnd.openxmlformats-officedocument.oleObject"/>
  <Override PartName="/ppt/embeddings/Microsoft_Equation5.bin" ContentType="application/vnd.openxmlformats-officedocument.oleObject"/>
  <Override PartName="/ppt/embeddings/Microsoft_Equation7.bin" ContentType="application/vnd.openxmlformats-officedocument.oleObject"/>
  <Override PartName="/ppt/embeddings/Microsoft_Equation18.bin" ContentType="application/vnd.openxmlformats-officedocument.oleObject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embeddings/Microsoft_Equation13.bin" ContentType="application/vnd.openxmlformats-officedocument.oleObject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Override PartName="/ppt/commentAuthors.xml" ContentType="application/vnd.openxmlformats-officedocument.presentationml.commentAuthors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png" ContentType="image/png"/>
  <Override PartName="/ppt/embeddings/Microsoft_Equation1.bin" ContentType="application/vnd.openxmlformats-officedocument.oleObject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Layouts/slideLayout16.xml" ContentType="application/vnd.openxmlformats-officedocument.presentationml.slideLayout+xml"/>
  <Override PartName="/ppt/embeddings/Microsoft_Equation24.bin" ContentType="application/vnd.openxmlformats-officedocument.oleObject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embeddings/Microsoft_Equation9.bin" ContentType="application/vnd.openxmlformats-officedocument.oleObject"/>
  <Default Extension="bin" ContentType="application/vnd.openxmlformats-officedocument.presentationml.printerSettings"/>
  <Override PartName="/ppt/slideMasters/slideMaster2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embeddings/Microsoft_Equation3.bin" ContentType="application/vnd.openxmlformats-officedocument.oleObject"/>
  <Override PartName="/ppt/comments/comment1.xml" ContentType="application/vnd.openxmlformats-officedocument.presentationml.comments+xml"/>
  <Override PartName="/ppt/slideLayouts/slideLayout19.xml" ContentType="application/vnd.openxmlformats-officedocument.presentationml.slideLayout+xml"/>
  <Override PartName="/ppt/embeddings/Microsoft_Equation6.bin" ContentType="application/vnd.openxmlformats-officedocument.oleObject"/>
  <Override PartName="/ppt/embeddings/Microsoft_Equation17.bin" ContentType="application/vnd.openxmlformats-officedocument.oleObject"/>
  <Default Extension="rels" ContentType="application/vnd.openxmlformats-package.relationships+xml"/>
  <Override PartName="/ppt/slides/slide6.xml" ContentType="application/vnd.openxmlformats-officedocument.presentationml.slide+xml"/>
  <Default Extension="gif" ContentType="image/gif"/>
  <Override PartName="/ppt/slideLayouts/slideLayout12.xml" ContentType="application/vnd.openxmlformats-officedocument.presentationml.slideLayout+xml"/>
  <Override PartName="/ppt/slides/slide12.xml" ContentType="application/vnd.openxmlformats-officedocument.presentationml.slide+xml"/>
  <Override PartName="/ppt/embeddings/Microsoft_Equation21.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48" r:id="rId1"/>
    <p:sldMasterId id="2147483663" r:id="rId2"/>
  </p:sldMasterIdLst>
  <p:notesMasterIdLst>
    <p:notesMasterId r:id="rId15"/>
  </p:notesMasterIdLst>
  <p:handoutMasterIdLst>
    <p:handoutMasterId r:id="rId16"/>
  </p:handoutMasterIdLst>
  <p:sldIdLst>
    <p:sldId id="256" r:id="rId3"/>
    <p:sldId id="258" r:id="rId4"/>
    <p:sldId id="259" r:id="rId5"/>
    <p:sldId id="260" r:id="rId6"/>
    <p:sldId id="261" r:id="rId7"/>
    <p:sldId id="267" r:id="rId8"/>
    <p:sldId id="278" r:id="rId9"/>
    <p:sldId id="279" r:id="rId10"/>
    <p:sldId id="280" r:id="rId11"/>
    <p:sldId id="282" r:id="rId12"/>
    <p:sldId id="284" r:id="rId13"/>
    <p:sldId id="283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Laurent" initials="L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5620"/>
    <p:restoredTop sz="93395" autoAdjust="0"/>
  </p:normalViewPr>
  <p:slideViewPr>
    <p:cSldViewPr>
      <p:cViewPr>
        <p:scale>
          <a:sx n="50" d="100"/>
          <a:sy n="50" d="100"/>
        </p:scale>
        <p:origin x="-3232" y="-20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702" y="-7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2.xml"/><Relationship Id="rId20" Type="http://schemas.openxmlformats.org/officeDocument/2006/relationships/viewProps" Target="viewProps.xml"/><Relationship Id="rId4" Type="http://schemas.openxmlformats.org/officeDocument/2006/relationships/slide" Target="slides/slide2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7" Type="http://schemas.openxmlformats.org/officeDocument/2006/relationships/slide" Target="slides/slide5.xml"/><Relationship Id="rId11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6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0" Type="http://schemas.openxmlformats.org/officeDocument/2006/relationships/slide" Target="slides/slide8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7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9" Type="http://schemas.openxmlformats.org/officeDocument/2006/relationships/slide" Target="slides/slide7.xml"/><Relationship Id="rId3" Type="http://schemas.openxmlformats.org/officeDocument/2006/relationships/slide" Target="slides/slide1.xml"/><Relationship Id="rId18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 authorId="0" dt="2013-11-19T21:04:17.136" idx="2">
    <p:pos x="5578" y="4150"/>
    <p:text>Je devais ahouter mes logos -- c'est assez chargé maintenant</p:text>
  </p:cm>
</p:cmLst>
</file>

<file path=ppt/drawings/_rels/vmlDrawing1.vml.rels><?xml version="1.0" encoding="UTF-8" standalone="yes"?>
<Relationships xmlns="http://schemas.openxmlformats.org/package/2006/relationships"><Relationship Id="rId4" Type="http://schemas.openxmlformats.org/officeDocument/2006/relationships/image" Target="../media/image8.wmf"/><Relationship Id="rId1" Type="http://schemas.openxmlformats.org/officeDocument/2006/relationships/image" Target="../media/image5.wmf"/><Relationship Id="rId2" Type="http://schemas.openxmlformats.org/officeDocument/2006/relationships/image" Target="../media/image6.wmf"/><Relationship Id="rId3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4" Type="http://schemas.openxmlformats.org/officeDocument/2006/relationships/image" Target="../media/image15.wmf"/><Relationship Id="rId10" Type="http://schemas.openxmlformats.org/officeDocument/2006/relationships/image" Target="../media/image21.wmf"/><Relationship Id="rId5" Type="http://schemas.openxmlformats.org/officeDocument/2006/relationships/image" Target="../media/image16.wmf"/><Relationship Id="rId7" Type="http://schemas.openxmlformats.org/officeDocument/2006/relationships/image" Target="../media/image18.wmf"/><Relationship Id="rId1" Type="http://schemas.openxmlformats.org/officeDocument/2006/relationships/image" Target="../media/image12.wmf"/><Relationship Id="rId2" Type="http://schemas.openxmlformats.org/officeDocument/2006/relationships/image" Target="../media/image13.wmf"/><Relationship Id="rId9" Type="http://schemas.openxmlformats.org/officeDocument/2006/relationships/image" Target="../media/image20.wmf"/><Relationship Id="rId3" Type="http://schemas.openxmlformats.org/officeDocument/2006/relationships/image" Target="../media/image14.wmf"/><Relationship Id="rId6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3" Type="http://schemas.openxmlformats.org/officeDocument/2006/relationships/image" Target="../media/image25.wmf"/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3" Type="http://schemas.openxmlformats.org/officeDocument/2006/relationships/image" Target="../media/image29.wmf"/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112B3-C30E-447D-9C6D-3D839F0A896C}" type="datetimeFigureOut">
              <a:rPr lang="fr-FR" smtClean="0"/>
              <a:pPr/>
              <a:t>11/28/13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405639-B2B2-4010-A983-9272F185263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80417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6C559-F39B-4FAF-8207-727483243573}" type="datetimeFigureOut">
              <a:rPr lang="fr-FR" smtClean="0"/>
              <a:pPr/>
              <a:t>11/28/13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C9CE2-362A-49DD-A37A-07E14D68E9C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75323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62BBB-A7C4-40D5-A28D-F525BE1CE873}" type="datetime1">
              <a:rPr lang="fr-FR" smtClean="0"/>
              <a:pPr/>
              <a:t>11/28/13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 smtClean="0"/>
              <a:t>APS DFD </a:t>
            </a:r>
            <a:r>
              <a:rPr lang="fr-BE" dirty="0" err="1" smtClean="0"/>
              <a:t>Meering</a:t>
            </a:r>
            <a:r>
              <a:rPr lang="fr-BE" dirty="0" smtClean="0"/>
              <a:t>, Pittsburgh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A1D1B-2AF1-4E7A-9903-9BB6F2D9164B}" type="datetime1">
              <a:rPr lang="fr-FR" smtClean="0"/>
              <a:pPr/>
              <a:t>11/28/13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Seminar Newcastle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CCF5D-9006-449E-BAFE-A93ED5C69615}" type="datetime1">
              <a:rPr lang="fr-FR" smtClean="0"/>
              <a:pPr/>
              <a:t>11/28/13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Seminar Newcastle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019BC-6CB0-4AD5-ACE9-9618970ED528}" type="datetime1">
              <a:rPr lang="fr-FR" smtClean="0"/>
              <a:pPr>
                <a:defRPr/>
              </a:pPr>
              <a:t>11/28/13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Seminar Newcastle</a:t>
            </a: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31949-BE1E-4A00-B1DE-3B7FB5AF039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66917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8A2FB-E3A4-4A8C-9489-A97BE9EB936E}" type="datetime1">
              <a:rPr lang="fr-FR" smtClean="0"/>
              <a:pPr>
                <a:defRPr/>
              </a:pPr>
              <a:t>11/28/13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Seminar Newcastle</a:t>
            </a: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35E63-3ABA-4CD4-973A-7C1B4EF549E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2843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A637F-E072-4AB9-9BB1-A6F8CE5B8D30}" type="datetime1">
              <a:rPr lang="fr-FR" smtClean="0"/>
              <a:pPr>
                <a:defRPr/>
              </a:pPr>
              <a:t>11/28/13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APS DFD Meeting, Pittsburgh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014BA-EC6C-4DB9-9384-8424A7567C8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25894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666C7-8145-481F-88E0-5F7E4691245E}" type="datetimeFigureOut">
              <a:rPr lang="fr-FR" smtClean="0"/>
              <a:pPr/>
              <a:t>11/28/13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2FF9-1D96-41CF-8C94-1C18A0BC6C4D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33365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666C7-8145-481F-88E0-5F7E4691245E}" type="datetimeFigureOut">
              <a:rPr lang="fr-FR" smtClean="0"/>
              <a:pPr/>
              <a:t>11/28/13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2FF9-1D96-41CF-8C94-1C18A0BC6C4D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54265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666C7-8145-481F-88E0-5F7E4691245E}" type="datetimeFigureOut">
              <a:rPr lang="fr-FR" smtClean="0"/>
              <a:pPr/>
              <a:t>11/28/13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2FF9-1D96-41CF-8C94-1C18A0BC6C4D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808034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666C7-8145-481F-88E0-5F7E4691245E}" type="datetimeFigureOut">
              <a:rPr lang="fr-FR" smtClean="0"/>
              <a:pPr/>
              <a:t>11/28/13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2FF9-1D96-41CF-8C94-1C18A0BC6C4D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15663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666C7-8145-481F-88E0-5F7E4691245E}" type="datetimeFigureOut">
              <a:rPr lang="fr-FR" smtClean="0"/>
              <a:pPr/>
              <a:t>11/28/13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2FF9-1D96-41CF-8C94-1C18A0BC6C4D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58606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C0504-BAF9-42BC-9256-EE22397AB764}" type="datetime1">
              <a:rPr lang="fr-FR" smtClean="0"/>
              <a:pPr/>
              <a:t>11/28/13</a:t>
            </a:fld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7" name="ZoneTexte 6"/>
          <p:cNvSpPr txBox="1"/>
          <p:nvPr userDrawn="1"/>
        </p:nvSpPr>
        <p:spPr>
          <a:xfrm>
            <a:off x="3203848" y="6429672"/>
            <a:ext cx="2903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APS DFD Meeting,</a:t>
            </a:r>
            <a:r>
              <a:rPr lang="fr-FR" baseline="0" dirty="0" smtClean="0"/>
              <a:t> Pittsburgh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666C7-8145-481F-88E0-5F7E4691245E}" type="datetimeFigureOut">
              <a:rPr lang="fr-FR" smtClean="0"/>
              <a:pPr/>
              <a:t>11/28/13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2FF9-1D96-41CF-8C94-1C18A0BC6C4D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986347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666C7-8145-481F-88E0-5F7E4691245E}" type="datetimeFigureOut">
              <a:rPr lang="fr-FR" smtClean="0"/>
              <a:pPr/>
              <a:t>11/28/13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2FF9-1D96-41CF-8C94-1C18A0BC6C4D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488893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666C7-8145-481F-88E0-5F7E4691245E}" type="datetimeFigureOut">
              <a:rPr lang="fr-FR" smtClean="0"/>
              <a:pPr/>
              <a:t>11/28/13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2FF9-1D96-41CF-8C94-1C18A0BC6C4D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41095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666C7-8145-481F-88E0-5F7E4691245E}" type="datetimeFigureOut">
              <a:rPr lang="fr-FR" smtClean="0"/>
              <a:pPr/>
              <a:t>11/28/13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2FF9-1D96-41CF-8C94-1C18A0BC6C4D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487928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666C7-8145-481F-88E0-5F7E4691245E}" type="datetimeFigureOut">
              <a:rPr lang="fr-FR" smtClean="0"/>
              <a:pPr/>
              <a:t>11/28/13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2FF9-1D96-41CF-8C94-1C18A0BC6C4D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391947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666C7-8145-481F-88E0-5F7E4691245E}" type="datetimeFigureOut">
              <a:rPr lang="fr-FR" smtClean="0"/>
              <a:pPr/>
              <a:t>11/28/13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2FF9-1D96-41CF-8C94-1C18A0BC6C4D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24523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D7030-4DF5-4670-B65F-0F6958A6ADCC}" type="datetime1">
              <a:rPr lang="fr-FR" smtClean="0"/>
              <a:pPr/>
              <a:t>11/28/13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Seminar Newcastle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BE" dirty="0" smtClean="0"/>
              <a:t>Newcastle </a:t>
            </a:r>
            <a:r>
              <a:rPr lang="fr-BE" dirty="0" err="1" smtClean="0"/>
              <a:t>Seminar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D1121-1C55-49B6-8DE4-DF371C09A396}" type="datetime1">
              <a:rPr lang="fr-FR" smtClean="0"/>
              <a:pPr/>
              <a:t>11/28/13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Seminar Newcastle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3F5C-5D32-454D-9B33-E8094F18D6E3}" type="datetime1">
              <a:rPr lang="fr-FR" smtClean="0"/>
              <a:pPr/>
              <a:t>11/28/13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Seminar Newcastle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24AE1-DF98-4F92-95FA-80BAD94D9DEF}" type="datetime1">
              <a:rPr lang="fr-FR" smtClean="0"/>
              <a:pPr/>
              <a:t>11/28/13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Seminar Newcastle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FBCB2-0D8B-43E4-B7DE-13E9BC39F280}" type="datetime1">
              <a:rPr lang="fr-FR" smtClean="0"/>
              <a:pPr/>
              <a:t>11/28/13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Seminar Newcastle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0DC0A-4E64-47B6-A02D-3774C9EF612D}" type="datetime1">
              <a:rPr lang="fr-FR" smtClean="0"/>
              <a:pPr/>
              <a:t>11/28/13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Seminar Newcastle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985B9-634A-487C-A181-8CC57F6B942D}" type="datetime1">
              <a:rPr lang="fr-FR" smtClean="0"/>
              <a:pPr/>
              <a:t>11/28/13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Seminar Newcastle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C77DD-488C-4FE2-A3E6-8E0E64802762}" type="datetime1">
              <a:rPr lang="fr-FR" smtClean="0"/>
              <a:pPr/>
              <a:t>11/28/13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smtClean="0"/>
              <a:t>APS DFD Meeting, Pittsburgh 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666C7-8145-481F-88E0-5F7E4691245E}" type="datetimeFigureOut">
              <a:rPr lang="fr-FR" smtClean="0"/>
              <a:pPr/>
              <a:t>11/28/13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APS DFD  Meeting, </a:t>
            </a:r>
            <a:r>
              <a:rPr lang="fr-FR" dirty="0" err="1" smtClean="0"/>
              <a:t>Pittisburgh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42FF9-1D96-41CF-8C94-1C18A0BC6C4D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5251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comments" Target="../comments/comment1.xml"/><Relationship Id="rId4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5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25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4.xml"/><Relationship Id="rId3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image" Target="../media/image40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6.png"/><Relationship Id="rId3" Type="http://schemas.openxmlformats.org/officeDocument/2006/relationships/image" Target="../media/image37.jpeg"/><Relationship Id="rId5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oleObject" Target="../embeddings/Microsoft_Equation4.bin"/><Relationship Id="rId4" Type="http://schemas.openxmlformats.org/officeDocument/2006/relationships/oleObject" Target="../embeddings/Microsoft_Equation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.bin"/><Relationship Id="rId5" Type="http://schemas.openxmlformats.org/officeDocument/2006/relationships/oleObject" Target="../embeddings/Microsoft_Equation3.bin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5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Relationship Id="rId3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Microsoft_Equation6.bin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8.bin"/><Relationship Id="rId7" Type="http://schemas.openxmlformats.org/officeDocument/2006/relationships/oleObject" Target="../embeddings/Microsoft_Equation11.bin"/><Relationship Id="rId11" Type="http://schemas.openxmlformats.org/officeDocument/2006/relationships/oleObject" Target="../embeddings/Microsoft_Equation15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Microsoft_Equation10.bin"/><Relationship Id="rId8" Type="http://schemas.openxmlformats.org/officeDocument/2006/relationships/oleObject" Target="../embeddings/Microsoft_Equation12.bin"/><Relationship Id="rId13" Type="http://schemas.openxmlformats.org/officeDocument/2006/relationships/image" Target="../media/image22.jpeg"/><Relationship Id="rId10" Type="http://schemas.openxmlformats.org/officeDocument/2006/relationships/oleObject" Target="../embeddings/Microsoft_Equation14.bin"/><Relationship Id="rId5" Type="http://schemas.openxmlformats.org/officeDocument/2006/relationships/oleObject" Target="../embeddings/Microsoft_Equation9.bin"/><Relationship Id="rId12" Type="http://schemas.openxmlformats.org/officeDocument/2006/relationships/oleObject" Target="../embeddings/Microsoft_Equation16.bin"/><Relationship Id="rId2" Type="http://schemas.openxmlformats.org/officeDocument/2006/relationships/slideLayout" Target="../slideLayouts/slideLayout4.xml"/><Relationship Id="rId9" Type="http://schemas.openxmlformats.org/officeDocument/2006/relationships/oleObject" Target="../embeddings/Microsoft_Equation13.bin"/><Relationship Id="rId3" Type="http://schemas.openxmlformats.org/officeDocument/2006/relationships/oleObject" Target="../embeddings/Microsoft_Equation7.bin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oleObject" Target="../embeddings/Microsoft_Equation19.bin"/><Relationship Id="rId4" Type="http://schemas.openxmlformats.org/officeDocument/2006/relationships/oleObject" Target="../embeddings/Microsoft_Equation18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Microsoft_Equation17.bin"/><Relationship Id="rId5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image" Target="../media/image30.jpeg"/><Relationship Id="rId4" Type="http://schemas.openxmlformats.org/officeDocument/2006/relationships/oleObject" Target="../embeddings/Microsoft_Equation21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Microsoft_Equation20.bin"/><Relationship Id="rId5" Type="http://schemas.openxmlformats.org/officeDocument/2006/relationships/oleObject" Target="../embeddings/Microsoft_Equation22.bin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24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Microsoft_Equation23.bin"/><Relationship Id="rId5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1052736"/>
            <a:ext cx="7772400" cy="1758057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Transfer of passive scalar variance in decaying grid turbulence with</a:t>
            </a:r>
            <a:b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mean scalar gradient</a:t>
            </a:r>
            <a:r>
              <a:rPr lang="en-A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3568" y="3284984"/>
            <a:ext cx="6400800" cy="1752600"/>
          </a:xfrm>
        </p:spPr>
        <p:txBody>
          <a:bodyPr>
            <a:normAutofit/>
          </a:bodyPr>
          <a:lstStyle/>
          <a:p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Luminita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Danaila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and Laurent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Mydarski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CORIA,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University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of Rouen, France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McGill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University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 Montréal, Canada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524" y="5445224"/>
            <a:ext cx="2664296" cy="1134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danaila\Documents\ALUMINITA\PRESENTATIONS\AA_Newcastle_seminar 2013\label ANR bleu CMJ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1691680" cy="174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6322" name="Picture 2" descr="http://www.music.mcgill.ca/%7Eich/pix/McGill_logo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5805264"/>
            <a:ext cx="3384376" cy="793693"/>
          </a:xfrm>
          <a:prstGeom prst="rect">
            <a:avLst/>
          </a:prstGeom>
          <a:noFill/>
        </p:spPr>
      </p:pic>
      <p:pic>
        <p:nvPicPr>
          <p:cNvPr id="56324" name="Picture 4" descr="http://www.nserc-crsng.gc.ca/_img/logos/NSERC_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4653136"/>
            <a:ext cx="1944216" cy="9721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452883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/>
        <p:txBody>
          <a:bodyPr>
            <a:normAutofit/>
          </a:bodyPr>
          <a:lstStyle/>
          <a:p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The </a:t>
            </a:r>
            <a:r>
              <a:rPr lang="fr-FR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closure</a:t>
            </a:r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real </a:t>
            </a:r>
            <a:r>
              <a:rPr lang="fr-FR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space</a:t>
            </a:r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3232" cy="1900808"/>
          </a:xfrm>
        </p:spPr>
        <p:txBody>
          <a:bodyPr>
            <a:normAutofit fontScale="92500" lnSpcReduction="20000"/>
          </a:bodyPr>
          <a:lstStyle/>
          <a:p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(passive and) active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grid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turbulence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scalar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gradient</a:t>
            </a:r>
          </a:p>
          <a:p>
            <a:pPr marL="0" indent="0">
              <a:buNone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marL="0" indent="0">
              <a:buNone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Mydlarski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Warhaft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1998 </a:t>
            </a: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8A637F-E072-4AB9-9BB1-A6F8CE5B8D30}" type="datetime1">
              <a:rPr lang="fr-FR" smtClean="0"/>
              <a:pPr>
                <a:defRPr/>
              </a:pPr>
              <a:t>11/28/13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APS DFD Meeting, Pittsburgh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014BA-EC6C-4DB9-9384-8424A7567C83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10" name="ZoneTexte 9"/>
              <p:cNvSpPr txBox="1"/>
              <p:nvPr/>
            </p:nvSpPr>
            <p:spPr>
              <a:xfrm>
                <a:off x="0" y="3356992"/>
                <a:ext cx="41878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fr-FR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8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fr-FR" sz="2800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sub>
                      </m:sSub>
                      <m:r>
                        <a:rPr lang="fr-FR" sz="2800" i="1" dirty="0" smtClean="0">
                          <a:latin typeface="Cambria Math"/>
                        </a:rPr>
                        <m:t>=</m:t>
                      </m:r>
                      <m:r>
                        <a:rPr lang="fr-FR" sz="2800" b="0" i="1" dirty="0" smtClean="0">
                          <a:latin typeface="Cambria Math"/>
                        </a:rPr>
                        <m:t>[38, 582]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356992"/>
                <a:ext cx="4187864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54604250"/>
              </p:ext>
            </p:extLst>
          </p:nvPr>
        </p:nvGraphicFramePr>
        <p:xfrm>
          <a:off x="1116013" y="4233863"/>
          <a:ext cx="5984875" cy="1270000"/>
        </p:xfrm>
        <a:graphic>
          <a:graphicData uri="http://schemas.openxmlformats.org/presentationml/2006/ole">
            <p:oleObj spid="_x0000_s28692" name="Équation" r:id="rId4" imgW="2984400" imgH="63468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0149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8A637F-E072-4AB9-9BB1-A6F8CE5B8D30}" type="datetime1">
              <a:rPr lang="fr-FR" smtClean="0"/>
              <a:pPr>
                <a:defRPr/>
              </a:pPr>
              <a:t>11/28/13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APS DFD Meeting, Pittsburgh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014BA-EC6C-4DB9-9384-8424A7567C83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  <p:sp>
        <p:nvSpPr>
          <p:cNvPr id="10" name="Titre 1"/>
          <p:cNvSpPr>
            <a:spLocks noGrp="1"/>
          </p:cNvSpPr>
          <p:nvPr>
            <p:ph type="title" sz="quarter"/>
          </p:nvPr>
        </p:nvSpPr>
        <p:spPr/>
        <p:txBody>
          <a:bodyPr>
            <a:normAutofit/>
          </a:bodyPr>
          <a:lstStyle/>
          <a:p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The </a:t>
            </a:r>
            <a:r>
              <a:rPr lang="fr-FR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closure</a:t>
            </a:r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real </a:t>
            </a:r>
            <a:r>
              <a:rPr lang="fr-FR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space</a:t>
            </a:r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3600" dirty="0"/>
          </a:p>
        </p:txBody>
      </p: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12" name="Rectangle 11"/>
              <p:cNvSpPr/>
              <p:nvPr/>
            </p:nvSpPr>
            <p:spPr>
              <a:xfrm>
                <a:off x="7107088" y="3707695"/>
                <a:ext cx="172819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sub>
                      </m:sSub>
                      <m:r>
                        <a:rPr lang="fr-FR" i="1" dirty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fr-FR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3</m:t>
                      </m:r>
                      <m:r>
                        <a:rPr lang="fr-FR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06</m:t>
                      </m:r>
                    </m:oMath>
                  </m:oMathPara>
                </a14:m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088" y="3707695"/>
                <a:ext cx="1728192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39552" y="1556792"/>
            <a:ext cx="6228184" cy="4671138"/>
          </a:xfrm>
          <a:prstGeom prst="rect">
            <a:avLst/>
          </a:prstGeom>
        </p:spPr>
      </p:pic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13" name="Rectangle 12"/>
              <p:cNvSpPr/>
              <p:nvPr/>
            </p:nvSpPr>
            <p:spPr>
              <a:xfrm>
                <a:off x="7185520" y="2924944"/>
                <a:ext cx="172819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sub>
                      </m:sSub>
                      <m:r>
                        <a:rPr lang="fr-FR" i="1" dirty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fr-FR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140</m:t>
                      </m:r>
                    </m:oMath>
                  </m:oMathPara>
                </a14:m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5520" y="2924944"/>
                <a:ext cx="1728192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14" name="Rectangle 13"/>
              <p:cNvSpPr/>
              <p:nvPr/>
            </p:nvSpPr>
            <p:spPr>
              <a:xfrm>
                <a:off x="7107088" y="2213248"/>
                <a:ext cx="172819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sub>
                      </m:sSub>
                      <m:r>
                        <a:rPr lang="fr-FR" i="1" dirty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fr-FR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38</m:t>
                      </m:r>
                    </m:oMath>
                  </m:oMathPara>
                </a14:m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088" y="2213248"/>
                <a:ext cx="1728192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15" name="Rectangle 14"/>
              <p:cNvSpPr/>
              <p:nvPr/>
            </p:nvSpPr>
            <p:spPr>
              <a:xfrm>
                <a:off x="7109320" y="4509120"/>
                <a:ext cx="188059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sub>
                      </m:sSub>
                      <m:r>
                        <a:rPr lang="fr-FR" i="1" dirty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fr-FR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407</m:t>
                      </m:r>
                    </m:oMath>
                  </m:oMathPara>
                </a14:m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9320" y="4509120"/>
                <a:ext cx="1880592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2406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/>
        <p:txBody>
          <a:bodyPr>
            <a:normAutofit/>
          </a:bodyPr>
          <a:lstStyle/>
          <a:p>
            <a:r>
              <a:rPr lang="fr-F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Conclusions </a:t>
            </a:r>
            <a:endParaRPr lang="fr-FR" sz="36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827584" y="1412776"/>
            <a:ext cx="7560840" cy="5040560"/>
          </a:xfrm>
        </p:spPr>
        <p:txBody>
          <a:bodyPr>
            <a:noAutofit/>
          </a:bodyPr>
          <a:lstStyle/>
          <a:p>
            <a:pPr algn="just"/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closure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the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third-order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term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has been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proposed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validated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 agreement in active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grid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turbulence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scalar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gradient </a:t>
            </a:r>
          </a:p>
          <a:p>
            <a:pPr algn="just"/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The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time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calculated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                           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strain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acting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endParaRPr lang="fr-F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The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strain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has contributions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itself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a few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larger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eddies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Perspectives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towards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closures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-by-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budget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equation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analytically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numerically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prediction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of the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scalar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variance 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at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each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scale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8A637F-E072-4AB9-9BB1-A6F8CE5B8D30}" type="datetime1">
              <a:rPr lang="fr-FR" smtClean="0"/>
              <a:pPr>
                <a:defRPr/>
              </a:pPr>
              <a:t>11/28/13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APS DFD Meeting, Pittsburgh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014BA-EC6C-4DB9-9384-8424A7567C83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0149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6855A-67D2-4E8A-9C70-6734203D58A6}" type="datetime1">
              <a:rPr lang="fr-FR" smtClean="0"/>
              <a:pPr/>
              <a:t>11/28/13</a:t>
            </a:fld>
            <a:endParaRPr lang="fr-BE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4F01C-97C6-42E1-8CDA-19FE5189736B}" type="slidenum">
              <a:rPr lang="fr-FR"/>
              <a:pPr>
                <a:defRPr/>
              </a:pPr>
              <a:t>2</a:t>
            </a:fld>
            <a:endParaRPr lang="fr-FR"/>
          </a:p>
        </p:txBody>
      </p:sp>
      <p:sp>
        <p:nvSpPr>
          <p:cNvPr id="3075" name="Titre 1"/>
          <p:cNvSpPr>
            <a:spLocks noGrp="1"/>
          </p:cNvSpPr>
          <p:nvPr>
            <p:ph type="ctrTitle" idx="4294967295"/>
          </p:nvPr>
        </p:nvSpPr>
        <p:spPr>
          <a:xfrm>
            <a:off x="0" y="260350"/>
            <a:ext cx="8280400" cy="1470025"/>
          </a:xfrm>
        </p:spPr>
        <p:txBody>
          <a:bodyPr/>
          <a:lstStyle/>
          <a:p>
            <a:pPr eaLnBrk="1" hangingPunct="1"/>
            <a:r>
              <a:rPr lang="fr-FR" sz="3600" b="1" dirty="0" err="1" smtClean="0">
                <a:latin typeface="Times New Roman" pitchFamily="18" charset="0"/>
                <a:cs typeface="Times New Roman" pitchFamily="18" charset="0"/>
              </a:rPr>
              <a:t>Outline</a:t>
            </a:r>
            <a:endParaRPr lang="fr-FR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Sous-titre 2"/>
          <p:cNvSpPr>
            <a:spLocks noGrp="1"/>
          </p:cNvSpPr>
          <p:nvPr>
            <p:ph type="subTitle" idx="4294967295"/>
          </p:nvPr>
        </p:nvSpPr>
        <p:spPr>
          <a:xfrm>
            <a:off x="909638" y="2708920"/>
            <a:ext cx="7777162" cy="3167063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I. 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Context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aim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hangingPunct="1"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II. The real-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space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closure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III. Conclusions and Perspectives.</a:t>
            </a:r>
          </a:p>
        </p:txBody>
      </p:sp>
      <p:sp>
        <p:nvSpPr>
          <p:cNvPr id="8" name="Espace réservé du numéro de diapositive 7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C1130ED-4199-44AD-835B-97B1F2F4B8C3}" type="slidenum">
              <a:rPr lang="fr-FR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fr-FR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8048822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D2D7-620A-44F8-AB7D-A0A4FD6BFA2E}" type="datetime1">
              <a:rPr lang="fr-FR" smtClean="0"/>
              <a:pPr/>
              <a:t>11/28/13</a:t>
            </a:fld>
            <a:endParaRPr lang="fr-BE"/>
          </a:p>
        </p:txBody>
      </p:sp>
      <p:sp>
        <p:nvSpPr>
          <p:cNvPr id="2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4B552-9DD0-471C-8064-22C9D9CFBE84}" type="slidenum">
              <a:rPr lang="fr-FR"/>
              <a:pPr>
                <a:defRPr/>
              </a:pPr>
              <a:t>3</a:t>
            </a:fld>
            <a:endParaRPr lang="fr-FR"/>
          </a:p>
        </p:txBody>
      </p:sp>
      <p:sp>
        <p:nvSpPr>
          <p:cNvPr id="4099" name="Oval 2"/>
          <p:cNvSpPr>
            <a:spLocks noChangeArrowheads="1"/>
          </p:cNvSpPr>
          <p:nvPr/>
        </p:nvSpPr>
        <p:spPr bwMode="auto">
          <a:xfrm>
            <a:off x="1303338" y="1557338"/>
            <a:ext cx="1716087" cy="11080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4100" name="Oval 3"/>
          <p:cNvSpPr>
            <a:spLocks noChangeArrowheads="1"/>
          </p:cNvSpPr>
          <p:nvPr/>
        </p:nvSpPr>
        <p:spPr bwMode="auto">
          <a:xfrm>
            <a:off x="3141663" y="1809750"/>
            <a:ext cx="1077912" cy="884238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4101" name="Oval 4"/>
          <p:cNvSpPr>
            <a:spLocks noChangeArrowheads="1"/>
          </p:cNvSpPr>
          <p:nvPr/>
        </p:nvSpPr>
        <p:spPr bwMode="auto">
          <a:xfrm>
            <a:off x="4586288" y="2092325"/>
            <a:ext cx="684212" cy="6397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4102" name="Oval 5"/>
          <p:cNvSpPr>
            <a:spLocks noChangeArrowheads="1"/>
          </p:cNvSpPr>
          <p:nvPr/>
        </p:nvSpPr>
        <p:spPr bwMode="auto">
          <a:xfrm>
            <a:off x="5891213" y="2498725"/>
            <a:ext cx="317500" cy="35401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4103" name="Oval 6"/>
          <p:cNvSpPr>
            <a:spLocks noChangeArrowheads="1"/>
          </p:cNvSpPr>
          <p:nvPr/>
        </p:nvSpPr>
        <p:spPr bwMode="auto">
          <a:xfrm>
            <a:off x="6584950" y="2833688"/>
            <a:ext cx="177800" cy="1428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4104" name="Line 7"/>
          <p:cNvSpPr>
            <a:spLocks noChangeShapeType="1"/>
          </p:cNvSpPr>
          <p:nvPr/>
        </p:nvSpPr>
        <p:spPr bwMode="auto">
          <a:xfrm>
            <a:off x="4286250" y="1473200"/>
            <a:ext cx="0" cy="1666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4105" name="Text Box 8"/>
          <p:cNvSpPr txBox="1">
            <a:spLocks noChangeArrowheads="1"/>
          </p:cNvSpPr>
          <p:nvPr/>
        </p:nvSpPr>
        <p:spPr bwMode="auto">
          <a:xfrm>
            <a:off x="4651375" y="1479550"/>
            <a:ext cx="169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sz="2400" b="1">
              <a:latin typeface="Times New Roman" pitchFamily="18" charset="0"/>
            </a:endParaRPr>
          </a:p>
        </p:txBody>
      </p:sp>
      <p:sp>
        <p:nvSpPr>
          <p:cNvPr id="4106" name="Text Box 9"/>
          <p:cNvSpPr txBox="1">
            <a:spLocks noChangeArrowheads="1"/>
          </p:cNvSpPr>
          <p:nvPr/>
        </p:nvSpPr>
        <p:spPr bwMode="auto">
          <a:xfrm>
            <a:off x="4622800" y="1609725"/>
            <a:ext cx="3457575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>
                <a:latin typeface="Times New Roman" pitchFamily="18" charset="0"/>
              </a:rPr>
              <a:t>Kolmogorov: Local isotropy </a:t>
            </a:r>
          </a:p>
          <a:p>
            <a:pPr eaLnBrk="1" hangingPunct="1">
              <a:spcBef>
                <a:spcPct val="50000"/>
              </a:spcBef>
            </a:pPr>
            <a:r>
              <a:rPr lang="en-GB" sz="2400">
                <a:latin typeface="Times New Roman" pitchFamily="18" charset="0"/>
              </a:rPr>
              <a:t>                        Universality</a:t>
            </a:r>
          </a:p>
        </p:txBody>
      </p:sp>
      <p:sp>
        <p:nvSpPr>
          <p:cNvPr id="4107" name="AutoShape 10"/>
          <p:cNvSpPr>
            <a:spLocks noChangeArrowheads="1"/>
          </p:cNvSpPr>
          <p:nvPr/>
        </p:nvSpPr>
        <p:spPr bwMode="auto">
          <a:xfrm>
            <a:off x="2617788" y="1636713"/>
            <a:ext cx="1120775" cy="733425"/>
          </a:xfrm>
          <a:prstGeom prst="curvedDownArrow">
            <a:avLst>
              <a:gd name="adj1" fmla="val 30563"/>
              <a:gd name="adj2" fmla="val 61126"/>
              <a:gd name="adj3" fmla="val 33333"/>
            </a:avLst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4108" name="AutoShape 11"/>
          <p:cNvSpPr>
            <a:spLocks noChangeArrowheads="1"/>
          </p:cNvSpPr>
          <p:nvPr/>
        </p:nvSpPr>
        <p:spPr bwMode="auto">
          <a:xfrm>
            <a:off x="3986213" y="1920875"/>
            <a:ext cx="904875" cy="581025"/>
          </a:xfrm>
          <a:prstGeom prst="curvedDownArrow">
            <a:avLst>
              <a:gd name="adj1" fmla="val 31148"/>
              <a:gd name="adj2" fmla="val 62295"/>
              <a:gd name="adj3" fmla="val 33333"/>
            </a:avLst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4109" name="AutoShape 12"/>
          <p:cNvSpPr>
            <a:spLocks noChangeArrowheads="1"/>
          </p:cNvSpPr>
          <p:nvPr/>
        </p:nvSpPr>
        <p:spPr bwMode="auto">
          <a:xfrm>
            <a:off x="5121275" y="2247900"/>
            <a:ext cx="944563" cy="419100"/>
          </a:xfrm>
          <a:prstGeom prst="curvedDownArrow">
            <a:avLst>
              <a:gd name="adj1" fmla="val 45076"/>
              <a:gd name="adj2" fmla="val 90152"/>
              <a:gd name="adj3" fmla="val 33333"/>
            </a:avLst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4110" name="AutoShape 13"/>
          <p:cNvSpPr>
            <a:spLocks noChangeArrowheads="1"/>
          </p:cNvSpPr>
          <p:nvPr/>
        </p:nvSpPr>
        <p:spPr bwMode="auto">
          <a:xfrm>
            <a:off x="6246813" y="2713038"/>
            <a:ext cx="484187" cy="215900"/>
          </a:xfrm>
          <a:prstGeom prst="curvedDownArrow">
            <a:avLst>
              <a:gd name="adj1" fmla="val 44853"/>
              <a:gd name="adj2" fmla="val 89706"/>
              <a:gd name="adj3" fmla="val 33333"/>
            </a:avLst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4111" name="Text Box 14"/>
          <p:cNvSpPr txBox="1">
            <a:spLocks noChangeArrowheads="1"/>
          </p:cNvSpPr>
          <p:nvPr/>
        </p:nvSpPr>
        <p:spPr bwMode="auto">
          <a:xfrm>
            <a:off x="320675" y="1584325"/>
            <a:ext cx="10287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400" b="1" dirty="0">
                <a:latin typeface="Times New Roman" pitchFamily="18" charset="0"/>
              </a:rPr>
              <a:t>FLOW</a:t>
            </a:r>
          </a:p>
          <a:p>
            <a:pPr eaLnBrk="1" hangingPunct="1">
              <a:spcBef>
                <a:spcPct val="50000"/>
              </a:spcBef>
            </a:pPr>
            <a:r>
              <a:rPr lang="fr-FR" sz="2400" b="1" dirty="0" err="1">
                <a:latin typeface="Times New Roman" pitchFamily="18" charset="0"/>
              </a:rPr>
              <a:t>Re</a:t>
            </a:r>
            <a:endParaRPr lang="fr-FR" sz="2400" b="1" dirty="0">
              <a:latin typeface="Times New Roman" pitchFamily="18" charset="0"/>
            </a:endParaRPr>
          </a:p>
        </p:txBody>
      </p:sp>
      <p:graphicFrame>
        <p:nvGraphicFramePr>
          <p:cNvPr id="4112" name="Object 15"/>
          <p:cNvGraphicFramePr>
            <a:graphicFrameLocks noChangeAspect="1"/>
          </p:cNvGraphicFramePr>
          <p:nvPr/>
        </p:nvGraphicFramePr>
        <p:xfrm>
          <a:off x="557213" y="3573463"/>
          <a:ext cx="4200525" cy="666750"/>
        </p:xfrm>
        <a:graphic>
          <a:graphicData uri="http://schemas.openxmlformats.org/presentationml/2006/ole">
            <p:oleObj spid="_x0000_s23790" name="Equation" r:id="rId3" imgW="1473200" imgH="215900" progId="Equation.3">
              <p:embed/>
            </p:oleObj>
          </a:graphicData>
        </a:graphic>
      </p:graphicFrame>
      <p:sp>
        <p:nvSpPr>
          <p:cNvPr id="4113" name="Text Box 16"/>
          <p:cNvSpPr txBox="1">
            <a:spLocks noChangeArrowheads="1"/>
          </p:cNvSpPr>
          <p:nvPr/>
        </p:nvSpPr>
        <p:spPr bwMode="auto">
          <a:xfrm>
            <a:off x="1493838" y="3068638"/>
            <a:ext cx="153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400" b="1">
                <a:latin typeface="Times New Roman" pitchFamily="18" charset="0"/>
              </a:rPr>
              <a:t>Real space:</a:t>
            </a:r>
          </a:p>
        </p:txBody>
      </p:sp>
      <p:sp>
        <p:nvSpPr>
          <p:cNvPr id="4114" name="Line 17"/>
          <p:cNvSpPr>
            <a:spLocks noChangeShapeType="1"/>
          </p:cNvSpPr>
          <p:nvPr/>
        </p:nvSpPr>
        <p:spPr bwMode="auto">
          <a:xfrm flipV="1">
            <a:off x="6677025" y="3765550"/>
            <a:ext cx="1412875" cy="890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graphicFrame>
        <p:nvGraphicFramePr>
          <p:cNvPr id="4115" name="Object 18"/>
          <p:cNvGraphicFramePr>
            <a:graphicFrameLocks noChangeAspect="1"/>
          </p:cNvGraphicFramePr>
          <p:nvPr/>
        </p:nvGraphicFramePr>
        <p:xfrm>
          <a:off x="6343650" y="4730750"/>
          <a:ext cx="303213" cy="460375"/>
        </p:xfrm>
        <a:graphic>
          <a:graphicData uri="http://schemas.openxmlformats.org/presentationml/2006/ole">
            <p:oleObj spid="_x0000_s23791" name="Equation" r:id="rId4" imgW="126725" imgH="177415" progId="Equation.3">
              <p:embed/>
            </p:oleObj>
          </a:graphicData>
        </a:graphic>
      </p:graphicFrame>
      <p:graphicFrame>
        <p:nvGraphicFramePr>
          <p:cNvPr id="4116" name="Object 19"/>
          <p:cNvGraphicFramePr>
            <a:graphicFrameLocks noChangeAspect="1"/>
          </p:cNvGraphicFramePr>
          <p:nvPr/>
        </p:nvGraphicFramePr>
        <p:xfrm>
          <a:off x="7888288" y="3221038"/>
          <a:ext cx="1055687" cy="460375"/>
        </p:xfrm>
        <a:graphic>
          <a:graphicData uri="http://schemas.openxmlformats.org/presentationml/2006/ole">
            <p:oleObj spid="_x0000_s23792" name="Equation" r:id="rId5" imgW="342603" imgH="177646" progId="Equation.3">
              <p:embed/>
            </p:oleObj>
          </a:graphicData>
        </a:graphic>
      </p:graphicFrame>
      <p:graphicFrame>
        <p:nvGraphicFramePr>
          <p:cNvPr id="4117" name="Object 20"/>
          <p:cNvGraphicFramePr>
            <a:graphicFrameLocks noChangeAspect="1"/>
          </p:cNvGraphicFramePr>
          <p:nvPr/>
        </p:nvGraphicFramePr>
        <p:xfrm>
          <a:off x="576263" y="4292600"/>
          <a:ext cx="5068887" cy="823913"/>
        </p:xfrm>
        <a:graphic>
          <a:graphicData uri="http://schemas.openxmlformats.org/presentationml/2006/ole">
            <p:oleObj spid="_x0000_s23793" name="Equation" r:id="rId6" imgW="1777229" imgH="266584" progId="Equation.3">
              <p:embed/>
            </p:oleObj>
          </a:graphicData>
        </a:graphic>
      </p:graphicFrame>
      <p:sp>
        <p:nvSpPr>
          <p:cNvPr id="4118" name="Rectangle 21"/>
          <p:cNvSpPr>
            <a:spLocks noChangeArrowheads="1"/>
          </p:cNvSpPr>
          <p:nvPr/>
        </p:nvSpPr>
        <p:spPr bwMode="auto">
          <a:xfrm>
            <a:off x="1720850" y="5157192"/>
            <a:ext cx="7459662" cy="127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fr-FR" sz="2400" dirty="0">
                <a:solidFill>
                  <a:srgbClr val="D60093"/>
                </a:solidFill>
                <a:latin typeface="Times New Roman" pitchFamily="18" charset="0"/>
              </a:rPr>
              <a:t>A simple </a:t>
            </a:r>
            <a:r>
              <a:rPr lang="fr-FR" sz="2400" dirty="0" err="1">
                <a:solidFill>
                  <a:srgbClr val="D60093"/>
                </a:solidFill>
                <a:latin typeface="Times New Roman" pitchFamily="18" charset="0"/>
              </a:rPr>
              <a:t>analytical</a:t>
            </a:r>
            <a:r>
              <a:rPr lang="fr-FR" sz="2400" dirty="0">
                <a:solidFill>
                  <a:srgbClr val="D60093"/>
                </a:solidFill>
                <a:latin typeface="Times New Roman" pitchFamily="18" charset="0"/>
              </a:rPr>
              <a:t> </a:t>
            </a:r>
            <a:r>
              <a:rPr lang="fr-FR" sz="2400" dirty="0" err="1" smtClean="0">
                <a:solidFill>
                  <a:srgbClr val="D60093"/>
                </a:solidFill>
                <a:latin typeface="Times New Roman" pitchFamily="18" charset="0"/>
              </a:rPr>
              <a:t>platform</a:t>
            </a:r>
            <a:r>
              <a:rPr lang="fr-FR" sz="2400" dirty="0">
                <a:solidFill>
                  <a:srgbClr val="D60093"/>
                </a:solidFill>
                <a:latin typeface="Times New Roman" pitchFamily="18" charset="0"/>
              </a:rPr>
              <a:t>: </a:t>
            </a:r>
            <a:r>
              <a:rPr lang="fr-FR" sz="2400" dirty="0" err="1" smtClean="0">
                <a:solidFill>
                  <a:srgbClr val="D60093"/>
                </a:solidFill>
                <a:latin typeface="Times New Roman" pitchFamily="18" charset="0"/>
              </a:rPr>
              <a:t>relationship</a:t>
            </a:r>
            <a:r>
              <a:rPr lang="fr-FR" sz="2400" dirty="0" smtClean="0">
                <a:solidFill>
                  <a:srgbClr val="D60093"/>
                </a:solidFill>
                <a:latin typeface="Times New Roman" pitchFamily="18" charset="0"/>
              </a:rPr>
              <a:t> </a:t>
            </a:r>
            <a:r>
              <a:rPr lang="fr-FR" sz="2400" dirty="0" err="1" smtClean="0">
                <a:solidFill>
                  <a:srgbClr val="D60093"/>
                </a:solidFill>
                <a:latin typeface="Times New Roman" pitchFamily="18" charset="0"/>
              </a:rPr>
              <a:t>between</a:t>
            </a:r>
            <a:r>
              <a:rPr lang="fr-FR" sz="2400" dirty="0" smtClean="0">
                <a:solidFill>
                  <a:srgbClr val="D60093"/>
                </a:solidFill>
                <a:latin typeface="Times New Roman" pitchFamily="18" charset="0"/>
              </a:rPr>
              <a:t> </a:t>
            </a:r>
            <a:r>
              <a:rPr lang="fr-FR" sz="2400" dirty="0">
                <a:solidFill>
                  <a:srgbClr val="D60093"/>
                </a:solidFill>
                <a:latin typeface="Times New Roman" pitchFamily="18" charset="0"/>
              </a:rPr>
              <a:t>the </a:t>
            </a:r>
            <a:r>
              <a:rPr lang="fr-FR" sz="2400" dirty="0" smtClean="0">
                <a:solidFill>
                  <a:srgbClr val="D60093"/>
                </a:solidFill>
                <a:latin typeface="Times New Roman" pitchFamily="18" charset="0"/>
              </a:rPr>
              <a:t>second- and </a:t>
            </a:r>
            <a:r>
              <a:rPr lang="fr-FR" sz="2400" dirty="0" err="1" smtClean="0">
                <a:solidFill>
                  <a:srgbClr val="D60093"/>
                </a:solidFill>
                <a:latin typeface="Times New Roman" pitchFamily="18" charset="0"/>
              </a:rPr>
              <a:t>third</a:t>
            </a:r>
            <a:r>
              <a:rPr lang="fr-FR" sz="2400" dirty="0" smtClean="0">
                <a:solidFill>
                  <a:srgbClr val="D60093"/>
                </a:solidFill>
                <a:latin typeface="Times New Roman" pitchFamily="18" charset="0"/>
              </a:rPr>
              <a:t>-</a:t>
            </a:r>
            <a:r>
              <a:rPr lang="fr-FR" sz="2400" dirty="0" err="1" smtClean="0">
                <a:solidFill>
                  <a:srgbClr val="D60093"/>
                </a:solidFill>
                <a:latin typeface="Times New Roman" pitchFamily="18" charset="0"/>
              </a:rPr>
              <a:t>order</a:t>
            </a:r>
            <a:r>
              <a:rPr lang="fr-FR" sz="2400" dirty="0" smtClean="0">
                <a:solidFill>
                  <a:srgbClr val="D60093"/>
                </a:solidFill>
                <a:latin typeface="Times New Roman" pitchFamily="18" charset="0"/>
              </a:rPr>
              <a:t> </a:t>
            </a:r>
            <a:r>
              <a:rPr lang="fr-FR" sz="2400" dirty="0">
                <a:solidFill>
                  <a:srgbClr val="D60093"/>
                </a:solidFill>
                <a:latin typeface="Times New Roman" pitchFamily="18" charset="0"/>
              </a:rPr>
              <a:t>moments </a:t>
            </a:r>
            <a:r>
              <a:rPr lang="fr-FR" sz="2400" dirty="0" err="1">
                <a:solidFill>
                  <a:srgbClr val="D60093"/>
                </a:solidFill>
                <a:latin typeface="Times New Roman" pitchFamily="18" charset="0"/>
              </a:rPr>
              <a:t>at</a:t>
            </a:r>
            <a:r>
              <a:rPr lang="fr-FR" sz="2400" dirty="0">
                <a:solidFill>
                  <a:srgbClr val="D60093"/>
                </a:solidFill>
                <a:latin typeface="Times New Roman" pitchFamily="18" charset="0"/>
              </a:rPr>
              <a:t> a </a:t>
            </a:r>
            <a:r>
              <a:rPr lang="fr-FR" sz="2400" dirty="0" err="1">
                <a:solidFill>
                  <a:srgbClr val="D60093"/>
                </a:solidFill>
                <a:latin typeface="Times New Roman" pitchFamily="18" charset="0"/>
              </a:rPr>
              <a:t>scale</a:t>
            </a:r>
            <a:r>
              <a:rPr lang="fr-FR" sz="2400" dirty="0">
                <a:solidFill>
                  <a:srgbClr val="D60093"/>
                </a:solidFill>
                <a:latin typeface="Times New Roman" pitchFamily="18" charset="0"/>
              </a:rPr>
              <a:t> r 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fr-FR" sz="2400" dirty="0">
                <a:solidFill>
                  <a:srgbClr val="D60093"/>
                </a:solidFill>
                <a:latin typeface="Times New Roman" pitchFamily="18" charset="0"/>
              </a:rPr>
              <a:t>                         </a:t>
            </a:r>
            <a:r>
              <a:rPr lang="fr-FR" sz="2400" dirty="0">
                <a:solidFill>
                  <a:srgbClr val="D60093"/>
                </a:solidFill>
                <a:latin typeface="Times New Roman" pitchFamily="18" charset="0"/>
                <a:sym typeface="Wingdings" pitchFamily="2" charset="2"/>
              </a:rPr>
              <a:t> </a:t>
            </a:r>
            <a:r>
              <a:rPr lang="fr-FR" sz="2400" dirty="0" err="1">
                <a:solidFill>
                  <a:srgbClr val="D60093"/>
                </a:solidFill>
                <a:latin typeface="Times New Roman" pitchFamily="18" charset="0"/>
                <a:sym typeface="Wingdings" pitchFamily="2" charset="2"/>
              </a:rPr>
              <a:t>energy</a:t>
            </a:r>
            <a:r>
              <a:rPr lang="fr-FR" sz="2400" dirty="0">
                <a:solidFill>
                  <a:srgbClr val="D60093"/>
                </a:solidFill>
                <a:latin typeface="Times New Roman" pitchFamily="18" charset="0"/>
                <a:sym typeface="Wingdings" pitchFamily="2" charset="2"/>
              </a:rPr>
              <a:t> flux </a:t>
            </a:r>
            <a:r>
              <a:rPr lang="fr-FR" sz="2400" dirty="0" err="1">
                <a:solidFill>
                  <a:srgbClr val="D60093"/>
                </a:solidFill>
                <a:latin typeface="Times New Roman" pitchFamily="18" charset="0"/>
                <a:sym typeface="Wingdings" pitchFamily="2" charset="2"/>
              </a:rPr>
              <a:t>at</a:t>
            </a:r>
            <a:r>
              <a:rPr lang="fr-FR" sz="2400" dirty="0">
                <a:solidFill>
                  <a:srgbClr val="D60093"/>
                </a:solidFill>
                <a:latin typeface="Times New Roman" pitchFamily="18" charset="0"/>
                <a:sym typeface="Wingdings" pitchFamily="2" charset="2"/>
              </a:rPr>
              <a:t> a </a:t>
            </a:r>
            <a:r>
              <a:rPr lang="fr-FR" sz="2400" dirty="0" err="1">
                <a:solidFill>
                  <a:srgbClr val="D60093"/>
                </a:solidFill>
                <a:latin typeface="Times New Roman" pitchFamily="18" charset="0"/>
                <a:sym typeface="Wingdings" pitchFamily="2" charset="2"/>
              </a:rPr>
              <a:t>scale</a:t>
            </a:r>
            <a:r>
              <a:rPr lang="fr-FR" sz="2400" dirty="0">
                <a:solidFill>
                  <a:srgbClr val="D60093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fr-FR" sz="2400" dirty="0" smtClean="0">
                <a:solidFill>
                  <a:srgbClr val="D60093"/>
                </a:solidFill>
                <a:latin typeface="Times New Roman" pitchFamily="18" charset="0"/>
                <a:sym typeface="Wingdings" pitchFamily="2" charset="2"/>
              </a:rPr>
              <a:t>r</a:t>
            </a:r>
            <a:endParaRPr lang="fr-FR" sz="2400" dirty="0">
              <a:solidFill>
                <a:srgbClr val="D60093"/>
              </a:solidFill>
              <a:latin typeface="Times New Roman" pitchFamily="18" charset="0"/>
              <a:sym typeface="Wingdings" pitchFamily="2" charset="2"/>
            </a:endParaRPr>
          </a:p>
        </p:txBody>
      </p:sp>
      <p:sp>
        <p:nvSpPr>
          <p:cNvPr id="4119" name="AutoShape 22"/>
          <p:cNvSpPr>
            <a:spLocks noChangeArrowheads="1"/>
          </p:cNvSpPr>
          <p:nvPr/>
        </p:nvSpPr>
        <p:spPr bwMode="auto">
          <a:xfrm>
            <a:off x="1403648" y="5157192"/>
            <a:ext cx="7426325" cy="13208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fr-FR"/>
          </a:p>
        </p:txBody>
      </p:sp>
      <p:sp>
        <p:nvSpPr>
          <p:cNvPr id="2" name="Ellipse 1"/>
          <p:cNvSpPr/>
          <p:nvPr/>
        </p:nvSpPr>
        <p:spPr>
          <a:xfrm>
            <a:off x="6300192" y="1636713"/>
            <a:ext cx="2181225" cy="45085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971550" y="354013"/>
            <a:ext cx="786670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fr-FR" sz="3600" b="1" dirty="0" err="1" smtClean="0">
                <a:latin typeface="Times New Roman" pitchFamily="18" charset="0"/>
                <a:cs typeface="Times New Roman" pitchFamily="18" charset="0"/>
              </a:rPr>
              <a:t>Context</a:t>
            </a:r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Energy</a:t>
            </a:r>
            <a:r>
              <a:rPr lang="fr-FR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transfer</a:t>
            </a:r>
            <a:r>
              <a:rPr lang="fr-FR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in real </a:t>
            </a:r>
            <a:r>
              <a:rPr lang="fr-FR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space</a:t>
            </a:r>
            <a:r>
              <a:rPr lang="fr-FR" sz="3600" dirty="0">
                <a:solidFill>
                  <a:srgbClr val="FF0000"/>
                </a:solidFill>
              </a:rPr>
              <a:t> </a:t>
            </a:r>
            <a:endParaRPr lang="fr-FR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6772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6" descr="fukay_tot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5624"/>
          <a:stretch>
            <a:fillRect/>
          </a:stretch>
        </p:blipFill>
        <p:spPr>
          <a:xfrm>
            <a:off x="165661" y="3890496"/>
            <a:ext cx="3419920" cy="2785407"/>
          </a:xfrm>
          <a:noFill/>
        </p:spPr>
      </p:pic>
      <p:graphicFrame>
        <p:nvGraphicFramePr>
          <p:cNvPr id="5125" name="Object 1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292225" y="836613"/>
          <a:ext cx="5313363" cy="1355725"/>
        </p:xfrm>
        <a:graphic>
          <a:graphicData uri="http://schemas.openxmlformats.org/presentationml/2006/ole">
            <p:oleObj spid="_x0000_s3671" name="Equation" r:id="rId4" imgW="1841500" imgH="469900" progId="Equation.3">
              <p:embed/>
            </p:oleObj>
          </a:graphicData>
        </a:graphic>
      </p:graphicFrame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BEA37D-A3CE-462B-8CB0-0D556BE93B19}" type="datetime1">
              <a:rPr lang="fr-FR" smtClean="0"/>
              <a:pPr>
                <a:defRPr/>
              </a:pPr>
              <a:t>11/28/13</a:t>
            </a:fld>
            <a:endParaRPr lang="fr-FR"/>
          </a:p>
        </p:txBody>
      </p:sp>
      <p:sp>
        <p:nvSpPr>
          <p:cNvPr id="11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11925B-F5A9-488E-8720-A43381DEFF46}" type="slidenum">
              <a:rPr lang="fr-FR"/>
              <a:pPr>
                <a:defRPr/>
              </a:pPr>
              <a:t>4</a:t>
            </a:fld>
            <a:endParaRPr lang="fr-FR"/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5652120" y="908720"/>
            <a:ext cx="1008112" cy="1296144"/>
          </a:xfrm>
          <a:prstGeom prst="rect">
            <a:avLst/>
          </a:prstGeom>
          <a:noFill/>
          <a:ln w="5080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26" name="Rectangle 7"/>
          <p:cNvSpPr>
            <a:spLocks noChangeArrowheads="1"/>
          </p:cNvSpPr>
          <p:nvPr/>
        </p:nvSpPr>
        <p:spPr bwMode="auto">
          <a:xfrm>
            <a:off x="4211638" y="908050"/>
            <a:ext cx="1368474" cy="1296814"/>
          </a:xfrm>
          <a:prstGeom prst="rect">
            <a:avLst/>
          </a:prstGeom>
          <a:noFill/>
          <a:ln w="508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27" name="Rectangle 8"/>
          <p:cNvSpPr>
            <a:spLocks noChangeArrowheads="1"/>
          </p:cNvSpPr>
          <p:nvPr/>
        </p:nvSpPr>
        <p:spPr bwMode="auto">
          <a:xfrm>
            <a:off x="1979712" y="908050"/>
            <a:ext cx="2160488" cy="1296814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29" name="Text Box 10"/>
          <p:cNvSpPr txBox="1">
            <a:spLocks noChangeArrowheads="1"/>
          </p:cNvSpPr>
          <p:nvPr/>
        </p:nvSpPr>
        <p:spPr bwMode="auto">
          <a:xfrm>
            <a:off x="3995739" y="3860800"/>
            <a:ext cx="5148262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b="1" dirty="0">
                <a:solidFill>
                  <a:srgbClr val="000099"/>
                </a:solidFill>
                <a:latin typeface="Times New Roman" pitchFamily="18" charset="0"/>
              </a:rPr>
              <a:t>Finite Reynolds numbers- flows: </a:t>
            </a:r>
            <a:endParaRPr lang="en-GB" b="1" dirty="0" smtClean="0">
              <a:solidFill>
                <a:srgbClr val="00009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dirty="0" smtClean="0">
                <a:latin typeface="Times New Roman" pitchFamily="18" charset="0"/>
              </a:rPr>
              <a:t>Grid </a:t>
            </a:r>
            <a:r>
              <a:rPr lang="en-GB" dirty="0">
                <a:latin typeface="Times New Roman" pitchFamily="18" charset="0"/>
              </a:rPr>
              <a:t>turbulence,  round </a:t>
            </a:r>
            <a:r>
              <a:rPr lang="en-GB" dirty="0" smtClean="0">
                <a:latin typeface="Times New Roman" pitchFamily="18" charset="0"/>
              </a:rPr>
              <a:t>jet,                                                   channel </a:t>
            </a:r>
            <a:r>
              <a:rPr lang="en-GB" dirty="0">
                <a:latin typeface="Times New Roman" pitchFamily="18" charset="0"/>
              </a:rPr>
              <a:t>flow (axis, near wall) ... </a:t>
            </a:r>
          </a:p>
          <a:p>
            <a:pPr eaLnBrk="1" hangingPunct="1">
              <a:spcBef>
                <a:spcPct val="50000"/>
              </a:spcBef>
            </a:pPr>
            <a:endParaRPr lang="en-GB" b="1" dirty="0">
              <a:solidFill>
                <a:srgbClr val="99009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b="1" dirty="0">
                <a:solidFill>
                  <a:srgbClr val="990099"/>
                </a:solidFill>
                <a:latin typeface="Times New Roman" pitchFamily="18" charset="0"/>
              </a:rPr>
              <a:t>Conclusion:</a:t>
            </a:r>
          </a:p>
          <a:p>
            <a:pPr eaLnBrk="1" hangingPunct="1">
              <a:spcBef>
                <a:spcPct val="50000"/>
              </a:spcBef>
            </a:pPr>
            <a:r>
              <a:rPr lang="en-GB" b="1" dirty="0">
                <a:solidFill>
                  <a:srgbClr val="FF0066"/>
                </a:solidFill>
                <a:latin typeface="Times New Roman" pitchFamily="18" charset="0"/>
              </a:rPr>
              <a:t>Energy transferred at a scale </a:t>
            </a:r>
            <a:r>
              <a:rPr lang="en-GB" b="1" dirty="0" smtClean="0">
                <a:solidFill>
                  <a:srgbClr val="FF0066"/>
                </a:solidFill>
                <a:latin typeface="Times New Roman" pitchFamily="18" charset="0"/>
              </a:rPr>
              <a:t>r = </a:t>
            </a:r>
            <a:r>
              <a:rPr lang="en-GB" dirty="0">
                <a:latin typeface="Times New Roman" pitchFamily="18" charset="0"/>
              </a:rPr>
              <a:t>turbulent advection + molecular effects+ </a:t>
            </a:r>
            <a:r>
              <a:rPr lang="en-GB" b="1" dirty="0">
                <a:solidFill>
                  <a:srgbClr val="6600FF"/>
                </a:solidFill>
                <a:latin typeface="Times New Roman" pitchFamily="18" charset="0"/>
              </a:rPr>
              <a:t>large-scale effects</a:t>
            </a:r>
            <a:r>
              <a:rPr lang="en-GB" dirty="0">
                <a:latin typeface="Times New Roman" pitchFamily="18" charset="0"/>
              </a:rPr>
              <a:t>: </a:t>
            </a:r>
            <a:r>
              <a:rPr lang="en-GB" dirty="0">
                <a:solidFill>
                  <a:srgbClr val="666699"/>
                </a:solidFill>
                <a:latin typeface="Times New Roman" pitchFamily="18" charset="0"/>
              </a:rPr>
              <a:t>shear, decay, mean temperature gradient …</a:t>
            </a:r>
            <a:endParaRPr lang="en-GB" b="1" dirty="0">
              <a:solidFill>
                <a:srgbClr val="666699"/>
              </a:solidFill>
              <a:latin typeface="Times New Roman" pitchFamily="18" charset="0"/>
            </a:endParaRPr>
          </a:p>
        </p:txBody>
      </p:sp>
      <p:sp>
        <p:nvSpPr>
          <p:cNvPr id="5130" name="Text Box 11"/>
          <p:cNvSpPr txBox="1">
            <a:spLocks noChangeArrowheads="1"/>
          </p:cNvSpPr>
          <p:nvPr/>
        </p:nvSpPr>
        <p:spPr bwMode="auto">
          <a:xfrm>
            <a:off x="269423" y="2142490"/>
            <a:ext cx="828198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400" dirty="0" smtClean="0">
                <a:latin typeface="Times New Roman" pitchFamily="18" charset="0"/>
              </a:rPr>
              <a:t>Kolmogorov 1941</a:t>
            </a:r>
            <a:r>
              <a:rPr lang="fr-FR" sz="2400" dirty="0" smtClean="0">
                <a:latin typeface="Times New Roman" pitchFamily="18" charset="0"/>
                <a:sym typeface="Wingdings" pitchFamily="2" charset="2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fr-FR" sz="2400" dirty="0" err="1" smtClean="0">
                <a:latin typeface="Times New Roman" pitchFamily="18" charset="0"/>
              </a:rPr>
              <a:t>Saffman</a:t>
            </a:r>
            <a:r>
              <a:rPr lang="fr-FR" sz="2400" dirty="0" smtClean="0">
                <a:latin typeface="Times New Roman" pitchFamily="18" charset="0"/>
              </a:rPr>
              <a:t> </a:t>
            </a:r>
            <a:r>
              <a:rPr lang="fr-FR" sz="2400" dirty="0">
                <a:latin typeface="Times New Roman" pitchFamily="18" charset="0"/>
              </a:rPr>
              <a:t>1968, </a:t>
            </a:r>
            <a:r>
              <a:rPr lang="fr-FR" sz="2400" dirty="0" err="1">
                <a:latin typeface="Times New Roman" pitchFamily="18" charset="0"/>
              </a:rPr>
              <a:t>Danaila</a:t>
            </a:r>
            <a:r>
              <a:rPr lang="fr-FR" sz="2400" dirty="0">
                <a:latin typeface="Times New Roman" pitchFamily="18" charset="0"/>
              </a:rPr>
              <a:t> et al. 1999, </a:t>
            </a:r>
            <a:r>
              <a:rPr lang="fr-FR" sz="2400" dirty="0" err="1">
                <a:latin typeface="Times New Roman" pitchFamily="18" charset="0"/>
              </a:rPr>
              <a:t>Lindborg</a:t>
            </a:r>
            <a:r>
              <a:rPr lang="fr-FR" sz="2400" dirty="0">
                <a:latin typeface="Times New Roman" pitchFamily="18" charset="0"/>
              </a:rPr>
              <a:t> 1999 </a:t>
            </a:r>
            <a:r>
              <a:rPr lang="fr-FR" sz="24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795838" y="354011"/>
            <a:ext cx="215956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fr-FR" sz="3600" b="1" dirty="0" err="1" smtClean="0">
                <a:latin typeface="Times New Roman" pitchFamily="18" charset="0"/>
                <a:cs typeface="Times New Roman" pitchFamily="18" charset="0"/>
              </a:rPr>
              <a:t>Context</a:t>
            </a:r>
            <a:endParaRPr lang="fr-FR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2963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B30629-87FB-4A50-83BB-75C7656A9B92}" type="datetime1">
              <a:rPr lang="fr-FR" smtClean="0"/>
              <a:pPr>
                <a:defRPr/>
              </a:pPr>
              <a:t>11/28/13</a:t>
            </a:fld>
            <a:endParaRPr lang="fr-FR"/>
          </a:p>
        </p:txBody>
      </p:sp>
      <p:sp>
        <p:nvSpPr>
          <p:cNvPr id="12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ADA65B-D4AE-40E0-A4C3-56868B292D57}" type="slidenum">
              <a:rPr lang="fr-FR"/>
              <a:pPr>
                <a:defRPr/>
              </a:pPr>
              <a:t>5</a:t>
            </a:fld>
            <a:endParaRPr lang="fr-FR"/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5075659" y="1196752"/>
            <a:ext cx="936501" cy="1367854"/>
          </a:xfrm>
          <a:prstGeom prst="rect">
            <a:avLst/>
          </a:prstGeom>
          <a:noFill/>
          <a:ln w="5080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3203849" y="1196752"/>
            <a:ext cx="1800200" cy="1379612"/>
          </a:xfrm>
          <a:prstGeom prst="rect">
            <a:avLst/>
          </a:prstGeom>
          <a:noFill/>
          <a:ln w="508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149" name="Rectangle 7"/>
          <p:cNvSpPr>
            <a:spLocks noChangeArrowheads="1"/>
          </p:cNvSpPr>
          <p:nvPr/>
        </p:nvSpPr>
        <p:spPr bwMode="auto">
          <a:xfrm>
            <a:off x="1152525" y="1196752"/>
            <a:ext cx="1979315" cy="1343099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326230" y="3861048"/>
            <a:ext cx="8478838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 dirty="0">
                <a:solidFill>
                  <a:srgbClr val="000099"/>
                </a:solidFill>
                <a:latin typeface="Times New Roman" pitchFamily="18" charset="0"/>
              </a:rPr>
              <a:t>Real- Finite Reynolds numbers- flows: </a:t>
            </a:r>
            <a:r>
              <a:rPr lang="en-GB" sz="2000" dirty="0">
                <a:latin typeface="Times New Roman" pitchFamily="18" charset="0"/>
              </a:rPr>
              <a:t>Slightly heated grid turbulence, grid turbulence with a </a:t>
            </a:r>
            <a:r>
              <a:rPr lang="en-GB" sz="2000" dirty="0" smtClean="0">
                <a:latin typeface="Times New Roman" pitchFamily="18" charset="0"/>
              </a:rPr>
              <a:t>mean </a:t>
            </a:r>
            <a:r>
              <a:rPr lang="en-GB" sz="2000" dirty="0">
                <a:latin typeface="Times New Roman" pitchFamily="18" charset="0"/>
              </a:rPr>
              <a:t>scalar </a:t>
            </a:r>
            <a:r>
              <a:rPr lang="en-GB" sz="2000" dirty="0" smtClean="0">
                <a:latin typeface="Times New Roman" pitchFamily="18" charset="0"/>
              </a:rPr>
              <a:t>gradient</a:t>
            </a:r>
          </a:p>
          <a:p>
            <a:pPr eaLnBrk="1" hangingPunct="1">
              <a:spcBef>
                <a:spcPct val="50000"/>
              </a:spcBef>
            </a:pPr>
            <a:r>
              <a:rPr lang="en-GB" sz="2000" b="1" dirty="0" smtClean="0">
                <a:solidFill>
                  <a:srgbClr val="FF0066"/>
                </a:solidFill>
                <a:latin typeface="Times New Roman" pitchFamily="18" charset="0"/>
              </a:rPr>
              <a:t>Energy </a:t>
            </a:r>
            <a:r>
              <a:rPr lang="en-GB" sz="2000" b="1" dirty="0">
                <a:solidFill>
                  <a:srgbClr val="FF0066"/>
                </a:solidFill>
                <a:latin typeface="Times New Roman" pitchFamily="18" charset="0"/>
              </a:rPr>
              <a:t>transferred at a scale </a:t>
            </a:r>
            <a:r>
              <a:rPr lang="en-GB" sz="2000" b="1" dirty="0" smtClean="0">
                <a:solidFill>
                  <a:srgbClr val="FF0066"/>
                </a:solidFill>
                <a:latin typeface="Times New Roman" pitchFamily="18" charset="0"/>
              </a:rPr>
              <a:t>r </a:t>
            </a:r>
            <a:r>
              <a:rPr lang="en-GB" sz="2000" b="1" dirty="0" smtClean="0">
                <a:solidFill>
                  <a:srgbClr val="FF0066"/>
                </a:solidFill>
                <a:latin typeface="Times New Roman" pitchFamily="18" charset="0"/>
                <a:sym typeface="Wingdings" pitchFamily="2" charset="2"/>
              </a:rPr>
              <a:t> </a:t>
            </a:r>
            <a:r>
              <a:rPr lang="en-GB" sz="2000" b="1" dirty="0">
                <a:solidFill>
                  <a:srgbClr val="FF0066"/>
                </a:solidFill>
                <a:latin typeface="Times New Roman" pitchFamily="18" charset="0"/>
                <a:sym typeface="Wingdings" pitchFamily="2" charset="2"/>
              </a:rPr>
              <a:t>…</a:t>
            </a:r>
            <a:r>
              <a:rPr lang="en-GB" sz="2000" dirty="0">
                <a:latin typeface="Times New Roman" pitchFamily="18" charset="0"/>
              </a:rPr>
              <a:t> </a:t>
            </a:r>
            <a:r>
              <a:rPr lang="en-GB" sz="2000" b="1" dirty="0">
                <a:solidFill>
                  <a:srgbClr val="6600FF"/>
                </a:solidFill>
                <a:latin typeface="Times New Roman" pitchFamily="18" charset="0"/>
              </a:rPr>
              <a:t>large-scale effects </a:t>
            </a:r>
            <a:r>
              <a:rPr lang="en-GB" sz="2000" dirty="0">
                <a:latin typeface="Times New Roman" pitchFamily="18" charset="0"/>
              </a:rPr>
              <a:t> </a:t>
            </a:r>
            <a:endParaRPr lang="en-GB" sz="2400" b="1" dirty="0">
              <a:solidFill>
                <a:srgbClr val="666699"/>
              </a:solidFill>
              <a:latin typeface="Times New Roman" pitchFamily="18" charset="0"/>
            </a:endParaRPr>
          </a:p>
        </p:txBody>
      </p:sp>
      <p:sp>
        <p:nvSpPr>
          <p:cNvPr id="6151" name="Text Box 9"/>
          <p:cNvSpPr txBox="1">
            <a:spLocks noChangeArrowheads="1"/>
          </p:cNvSpPr>
          <p:nvPr/>
        </p:nvSpPr>
        <p:spPr bwMode="auto">
          <a:xfrm>
            <a:off x="1152525" y="836613"/>
            <a:ext cx="2098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r-FR" sz="2400" b="1">
              <a:latin typeface="Times New Roman" pitchFamily="18" charset="0"/>
            </a:endParaRPr>
          </a:p>
        </p:txBody>
      </p:sp>
      <p:graphicFrame>
        <p:nvGraphicFramePr>
          <p:cNvPr id="6152" name="Object 11"/>
          <p:cNvGraphicFramePr>
            <a:graphicFrameLocks noChangeAspect="1"/>
          </p:cNvGraphicFramePr>
          <p:nvPr/>
        </p:nvGraphicFramePr>
        <p:xfrm>
          <a:off x="539750" y="1196975"/>
          <a:ext cx="5300663" cy="1339850"/>
        </p:xfrm>
        <a:graphic>
          <a:graphicData uri="http://schemas.openxmlformats.org/presentationml/2006/ole">
            <p:oleObj spid="_x0000_s4663" name="Equation" r:id="rId3" imgW="2120900" imgH="495300" progId="Equation.3">
              <p:embed/>
            </p:oleObj>
          </a:graphicData>
        </a:graphic>
      </p:graphicFrame>
      <p:sp>
        <p:nvSpPr>
          <p:cNvPr id="6155" name="Text Box 15"/>
          <p:cNvSpPr txBox="1">
            <a:spLocks noChangeArrowheads="1"/>
          </p:cNvSpPr>
          <p:nvPr/>
        </p:nvSpPr>
        <p:spPr bwMode="auto">
          <a:xfrm>
            <a:off x="1055800" y="2852936"/>
            <a:ext cx="53862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fr-FR" sz="2400" dirty="0" err="1" smtClean="0">
                <a:latin typeface="Times New Roman" pitchFamily="18" charset="0"/>
              </a:rPr>
              <a:t>Yaglom</a:t>
            </a:r>
            <a:r>
              <a:rPr lang="fr-FR" sz="2400" b="1" dirty="0" smtClean="0">
                <a:latin typeface="Times New Roman" pitchFamily="18" charset="0"/>
              </a:rPr>
              <a:t> </a:t>
            </a:r>
            <a:r>
              <a:rPr lang="fr-FR" sz="2400" dirty="0" smtClean="0">
                <a:latin typeface="Times New Roman" pitchFamily="18" charset="0"/>
              </a:rPr>
              <a:t>1949;  </a:t>
            </a:r>
            <a:r>
              <a:rPr lang="fr-FR" sz="2400" dirty="0" err="1" smtClean="0">
                <a:latin typeface="Times New Roman" pitchFamily="18" charset="0"/>
              </a:rPr>
              <a:t>Danaila</a:t>
            </a:r>
            <a:r>
              <a:rPr lang="fr-FR" sz="2400" dirty="0" smtClean="0">
                <a:latin typeface="Times New Roman" pitchFamily="18" charset="0"/>
              </a:rPr>
              <a:t> </a:t>
            </a:r>
            <a:r>
              <a:rPr lang="fr-FR" sz="2400" dirty="0">
                <a:latin typeface="Times New Roman" pitchFamily="18" charset="0"/>
              </a:rPr>
              <a:t>et al. </a:t>
            </a:r>
            <a:r>
              <a:rPr lang="fr-FR" sz="2400" dirty="0" smtClean="0">
                <a:latin typeface="Times New Roman" pitchFamily="18" charset="0"/>
              </a:rPr>
              <a:t>1999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fr-FR" sz="2400" dirty="0" err="1" smtClean="0">
                <a:latin typeface="Times New Roman" pitchFamily="18" charset="0"/>
              </a:rPr>
              <a:t>Danaila</a:t>
            </a:r>
            <a:r>
              <a:rPr lang="fr-FR" sz="2400" dirty="0" smtClean="0">
                <a:latin typeface="Times New Roman" pitchFamily="18" charset="0"/>
              </a:rPr>
              <a:t> and </a:t>
            </a:r>
            <a:r>
              <a:rPr lang="fr-FR" sz="2400" dirty="0" err="1" smtClean="0">
                <a:latin typeface="Times New Roman" pitchFamily="18" charset="0"/>
              </a:rPr>
              <a:t>Mydlarski</a:t>
            </a:r>
            <a:r>
              <a:rPr lang="fr-FR" sz="2400" dirty="0">
                <a:latin typeface="Times New Roman" pitchFamily="18" charset="0"/>
              </a:rPr>
              <a:t> </a:t>
            </a:r>
            <a:r>
              <a:rPr lang="fr-FR" sz="2400" dirty="0" smtClean="0">
                <a:latin typeface="Times New Roman" pitchFamily="18" charset="0"/>
              </a:rPr>
              <a:t>2001</a:t>
            </a:r>
            <a:endParaRPr lang="fr-FR" sz="2400" dirty="0">
              <a:latin typeface="Times New Roman" pitchFamily="18" charset="0"/>
            </a:endParaRPr>
          </a:p>
        </p:txBody>
      </p:sp>
      <p:sp>
        <p:nvSpPr>
          <p:cNvPr id="6156" name="Rectangle 20"/>
          <p:cNvSpPr>
            <a:spLocks noChangeArrowheads="1"/>
          </p:cNvSpPr>
          <p:nvPr/>
        </p:nvSpPr>
        <p:spPr bwMode="auto">
          <a:xfrm>
            <a:off x="971550" y="354013"/>
            <a:ext cx="215956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3600" b="1" dirty="0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fr-FR" sz="3600" b="1" dirty="0" err="1" smtClean="0">
                <a:latin typeface="Times New Roman" pitchFamily="18" charset="0"/>
                <a:cs typeface="Times New Roman" pitchFamily="18" charset="0"/>
              </a:rPr>
              <a:t>Context</a:t>
            </a:r>
            <a:endParaRPr lang="fr-FR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67544" y="5667632"/>
            <a:ext cx="81495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AIM: Use </a:t>
            </a:r>
            <a:r>
              <a:rPr lang="fr-FR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</a:t>
            </a:r>
            <a:r>
              <a:rPr lang="fr-F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(1) as a </a:t>
            </a:r>
            <a:r>
              <a:rPr lang="fr-FR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predictive</a:t>
            </a:r>
            <a:r>
              <a:rPr lang="fr-F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tool</a:t>
            </a:r>
            <a:r>
              <a:rPr lang="fr-F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for  S</a:t>
            </a:r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 </a:t>
            </a:r>
            <a:r>
              <a:rPr lang="fr-FR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</a:t>
            </a:r>
            <a:r>
              <a:rPr lang="fr-FR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losure</a:t>
            </a:r>
            <a:r>
              <a:rPr lang="fr-FR" b="1" dirty="0" smtClean="0"/>
              <a:t> </a:t>
            </a:r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fr-F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third-order</a:t>
            </a:r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term</a:t>
            </a:r>
            <a:endParaRPr lang="fr-F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092280" y="1772816"/>
            <a:ext cx="1369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</a:t>
            </a:r>
            <a:r>
              <a:rPr lang="fr-F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(1)</a:t>
            </a:r>
            <a:endParaRPr lang="fr-F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4194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798635" y="1233489"/>
          <a:ext cx="1834662" cy="541337"/>
        </p:xfrm>
        <a:graphic>
          <a:graphicData uri="http://schemas.openxmlformats.org/presentationml/2006/ole">
            <p:oleObj spid="_x0000_s15138" name="Equation" r:id="rId3" imgW="774364" imgH="228501" progId="Equation.3">
              <p:embed/>
            </p:oleObj>
          </a:graphicData>
        </a:graphic>
      </p:graphicFrame>
      <p:graphicFrame>
        <p:nvGraphicFramePr>
          <p:cNvPr id="153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62361230"/>
              </p:ext>
            </p:extLst>
          </p:nvPr>
        </p:nvGraphicFramePr>
        <p:xfrm>
          <a:off x="814754" y="1921396"/>
          <a:ext cx="1956289" cy="571500"/>
        </p:xfrm>
        <a:graphic>
          <a:graphicData uri="http://schemas.openxmlformats.org/presentationml/2006/ole">
            <p:oleObj spid="_x0000_s15139" name="Equation" r:id="rId4" imgW="825500" imgH="241300" progId="Equation.3">
              <p:embed/>
            </p:oleObj>
          </a:graphicData>
        </a:graphic>
      </p:graphicFrame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203331" y="1565275"/>
            <a:ext cx="7312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b="0"/>
              <a:t>with</a:t>
            </a:r>
          </a:p>
        </p:txBody>
      </p:sp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4259874" y="1416050"/>
          <a:ext cx="1358411" cy="349250"/>
        </p:xfrm>
        <a:graphic>
          <a:graphicData uri="http://schemas.openxmlformats.org/presentationml/2006/ole">
            <p:oleObj spid="_x0000_s15140" name="Equation" r:id="rId5" imgW="889000" imgH="228600" progId="Equation.3">
              <p:embed/>
            </p:oleObj>
          </a:graphicData>
        </a:graphic>
      </p:graphicFrame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4236427" y="2052638"/>
          <a:ext cx="1358411" cy="349250"/>
        </p:xfrm>
        <a:graphic>
          <a:graphicData uri="http://schemas.openxmlformats.org/presentationml/2006/ole">
            <p:oleObj spid="_x0000_s15141" name="Equation" r:id="rId6" imgW="889000" imgH="228600" progId="Equation.3">
              <p:embed/>
            </p:oleObj>
          </a:graphicData>
        </a:graphic>
      </p:graphicFrame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6557597" y="1398588"/>
          <a:ext cx="679938" cy="349250"/>
        </p:xfrm>
        <a:graphic>
          <a:graphicData uri="http://schemas.openxmlformats.org/presentationml/2006/ole">
            <p:oleObj spid="_x0000_s15142" name="Equation" r:id="rId7" imgW="444307" imgH="228501" progId="Equation.3">
              <p:embed/>
            </p:oleObj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/>
        </p:nvGraphicFramePr>
        <p:xfrm>
          <a:off x="6557597" y="1995488"/>
          <a:ext cx="679938" cy="349250"/>
        </p:xfrm>
        <a:graphic>
          <a:graphicData uri="http://schemas.openxmlformats.org/presentationml/2006/ole">
            <p:oleObj spid="_x0000_s15143" name="Equation" r:id="rId8" imgW="444307" imgH="228501" progId="Equation.3">
              <p:embed/>
            </p:oleObj>
          </a:graphicData>
        </a:graphic>
      </p:graphicFrame>
      <p:sp>
        <p:nvSpPr>
          <p:cNvPr id="15369" name="Text Box 11"/>
          <p:cNvSpPr txBox="1">
            <a:spLocks noChangeArrowheads="1"/>
          </p:cNvSpPr>
          <p:nvPr/>
        </p:nvSpPr>
        <p:spPr bwMode="auto">
          <a:xfrm>
            <a:off x="864577" y="2827338"/>
            <a:ext cx="161485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b="0">
                <a:solidFill>
                  <a:srgbClr val="CC00CC"/>
                </a:solidFill>
              </a:rPr>
              <a:t>Scenario:</a:t>
            </a:r>
          </a:p>
        </p:txBody>
      </p:sp>
      <p:graphicFrame>
        <p:nvGraphicFramePr>
          <p:cNvPr id="1537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43664294"/>
              </p:ext>
            </p:extLst>
          </p:nvPr>
        </p:nvGraphicFramePr>
        <p:xfrm>
          <a:off x="587375" y="3497263"/>
          <a:ext cx="2809875" cy="708025"/>
        </p:xfrm>
        <a:graphic>
          <a:graphicData uri="http://schemas.openxmlformats.org/presentationml/2006/ole">
            <p:oleObj spid="_x0000_s15144" name="Équation" r:id="rId9" imgW="1562040" imgH="393480" progId="Equation.3">
              <p:embed/>
            </p:oleObj>
          </a:graphicData>
        </a:graphic>
      </p:graphicFrame>
      <p:graphicFrame>
        <p:nvGraphicFramePr>
          <p:cNvPr id="1537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62366239"/>
              </p:ext>
            </p:extLst>
          </p:nvPr>
        </p:nvGraphicFramePr>
        <p:xfrm>
          <a:off x="539552" y="4221088"/>
          <a:ext cx="4189535" cy="949325"/>
        </p:xfrm>
        <a:graphic>
          <a:graphicData uri="http://schemas.openxmlformats.org/presentationml/2006/ole">
            <p:oleObj spid="_x0000_s15145" name="Equation" r:id="rId10" imgW="2133600" imgH="482600" progId="Equation.3">
              <p:embed/>
            </p:oleObj>
          </a:graphicData>
        </a:graphic>
      </p:graphicFrame>
      <p:sp>
        <p:nvSpPr>
          <p:cNvPr id="15372" name="Rectangle 16"/>
          <p:cNvSpPr>
            <a:spLocks noChangeArrowheads="1"/>
          </p:cNvSpPr>
          <p:nvPr/>
        </p:nvSpPr>
        <p:spPr bwMode="auto">
          <a:xfrm>
            <a:off x="751743" y="2872859"/>
            <a:ext cx="1393580" cy="369332"/>
          </a:xfrm>
          <a:prstGeom prst="rect">
            <a:avLst/>
          </a:prstGeom>
          <a:noFill/>
          <a:ln w="3175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fr-FR"/>
          </a:p>
        </p:txBody>
      </p:sp>
      <p:graphicFrame>
        <p:nvGraphicFramePr>
          <p:cNvPr id="15373" name="Object 18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6323029"/>
              </p:ext>
            </p:extLst>
          </p:nvPr>
        </p:nvGraphicFramePr>
        <p:xfrm>
          <a:off x="751743" y="5772060"/>
          <a:ext cx="2711874" cy="711311"/>
        </p:xfrm>
        <a:graphic>
          <a:graphicData uri="http://schemas.openxmlformats.org/presentationml/2006/ole">
            <p:oleObj spid="_x0000_s15146" name="Equation" r:id="rId11" imgW="1548728" imgH="406224" progId="Equation.3">
              <p:embed/>
            </p:oleObj>
          </a:graphicData>
        </a:graphic>
      </p:graphicFrame>
      <p:graphicFrame>
        <p:nvGraphicFramePr>
          <p:cNvPr id="15376" name="Object 2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85877521"/>
              </p:ext>
            </p:extLst>
          </p:nvPr>
        </p:nvGraphicFramePr>
        <p:xfrm>
          <a:off x="3313908" y="5184632"/>
          <a:ext cx="1241425" cy="360362"/>
        </p:xfrm>
        <a:graphic>
          <a:graphicData uri="http://schemas.openxmlformats.org/presentationml/2006/ole">
            <p:oleObj spid="_x0000_s15147" name="Equation" r:id="rId12" imgW="787400" imgH="228600" progId="Equation.3">
              <p:embed/>
            </p:oleObj>
          </a:graphicData>
        </a:graphic>
      </p:graphicFrame>
      <p:sp>
        <p:nvSpPr>
          <p:cNvPr id="15374" name="Text Box 20"/>
          <p:cNvSpPr txBox="1">
            <a:spLocks noChangeArrowheads="1"/>
          </p:cNvSpPr>
          <p:nvPr/>
        </p:nvSpPr>
        <p:spPr bwMode="auto">
          <a:xfrm>
            <a:off x="1812681" y="5121276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b="0"/>
              <a:t>For Pr=1                     </a:t>
            </a:r>
          </a:p>
        </p:txBody>
      </p:sp>
      <p:sp>
        <p:nvSpPr>
          <p:cNvPr id="15375" name="Text Box 21"/>
          <p:cNvSpPr txBox="1">
            <a:spLocks noChangeArrowheads="1"/>
          </p:cNvSpPr>
          <p:nvPr/>
        </p:nvSpPr>
        <p:spPr bwMode="auto">
          <a:xfrm>
            <a:off x="3779912" y="5888980"/>
            <a:ext cx="31983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sz="1800" b="0" dirty="0" err="1"/>
              <a:t>Batchelor</a:t>
            </a:r>
            <a:r>
              <a:rPr lang="fr-FR" sz="1800" b="0" dirty="0"/>
              <a:t> 1959, </a:t>
            </a:r>
            <a:r>
              <a:rPr lang="fr-FR" sz="1800" b="0" dirty="0" err="1"/>
              <a:t>Kraichnan</a:t>
            </a:r>
            <a:r>
              <a:rPr lang="fr-FR" sz="1800" b="0" dirty="0"/>
              <a:t> 1971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323528" y="332656"/>
            <a:ext cx="8478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I. </a:t>
            </a:r>
            <a:r>
              <a:rPr lang="fr-FR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Closure</a:t>
            </a:r>
            <a:r>
              <a:rPr lang="fr-F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of the </a:t>
            </a:r>
            <a:r>
              <a:rPr lang="fr-FR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nonlinear</a:t>
            </a:r>
            <a:r>
              <a:rPr lang="fr-F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fr-FR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term</a:t>
            </a:r>
            <a:r>
              <a:rPr lang="fr-F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in spectral </a:t>
            </a:r>
            <a:r>
              <a:rPr lang="fr-FR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space</a:t>
            </a:r>
            <a:r>
              <a:rPr lang="fr-FR" b="1" dirty="0" smtClean="0"/>
              <a:t>  </a:t>
            </a:r>
            <a:endParaRPr lang="fr-FR" b="1" dirty="0"/>
          </a:p>
        </p:txBody>
      </p:sp>
      <p:pic>
        <p:nvPicPr>
          <p:cNvPr id="21" name="Picture 13" descr="fig_scali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65413"/>
            <a:ext cx="3276600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539552" y="5698054"/>
            <a:ext cx="3240360" cy="97130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934621" y="6463694"/>
            <a:ext cx="3240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expressions: 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Lumley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1975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940152" y="5349876"/>
            <a:ext cx="2640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Danaila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Antonia, 2009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7840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/>
        <p:txBody>
          <a:bodyPr>
            <a:normAutofit/>
          </a:bodyPr>
          <a:lstStyle/>
          <a:p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The </a:t>
            </a:r>
            <a:r>
              <a:rPr lang="fr-FR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closure</a:t>
            </a:r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real </a:t>
            </a:r>
            <a:r>
              <a:rPr lang="fr-FR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space</a:t>
            </a:r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360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8A637F-E072-4AB9-9BB1-A6F8CE5B8D30}" type="datetime1">
              <a:rPr lang="fr-FR" smtClean="0"/>
              <a:pPr>
                <a:defRPr/>
              </a:pPr>
              <a:t>11/28/13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APS DFD Meeting, Pittsburgh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014BA-EC6C-4DB9-9384-8424A7567C83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6501018"/>
              </p:ext>
            </p:extLst>
          </p:nvPr>
        </p:nvGraphicFramePr>
        <p:xfrm>
          <a:off x="591492" y="1556792"/>
          <a:ext cx="4700588" cy="952500"/>
        </p:xfrm>
        <a:graphic>
          <a:graphicData uri="http://schemas.openxmlformats.org/presentationml/2006/ole">
            <p:oleObj spid="_x0000_s24705" name="Équation" r:id="rId3" imgW="2628720" imgH="533160" progId="Equation.3">
              <p:embed/>
            </p:oleObj>
          </a:graphicData>
        </a:graphic>
      </p:graphicFrame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71195476"/>
              </p:ext>
            </p:extLst>
          </p:nvPr>
        </p:nvGraphicFramePr>
        <p:xfrm>
          <a:off x="827088" y="4375150"/>
          <a:ext cx="1512887" cy="679450"/>
        </p:xfrm>
        <a:graphic>
          <a:graphicData uri="http://schemas.openxmlformats.org/presentationml/2006/ole">
            <p:oleObj spid="_x0000_s24706" name="Équation" r:id="rId4" imgW="876240" imgH="393480" progId="Equation.3">
              <p:embed/>
            </p:oleObj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467544" y="3298464"/>
            <a:ext cx="4824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The « </a:t>
            </a:r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» </a:t>
            </a:r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fr-F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r>
              <a:rPr lang="fr-F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r, Q(r)</a:t>
            </a: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83" name="Picture 7" descr="Fig_Q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924944"/>
            <a:ext cx="3744418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827584" y="5157192"/>
            <a:ext cx="25058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Danaila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 2012</a:t>
            </a:r>
          </a:p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Davidson 2007 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23645712"/>
              </p:ext>
            </p:extLst>
          </p:nvPr>
        </p:nvGraphicFramePr>
        <p:xfrm>
          <a:off x="7740352" y="3331608"/>
          <a:ext cx="563364" cy="563364"/>
        </p:xfrm>
        <a:graphic>
          <a:graphicData uri="http://schemas.openxmlformats.org/presentationml/2006/ole">
            <p:oleObj spid="_x0000_s24707" name="Équation" r:id="rId6" imgW="228600" imgH="2286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3093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/>
        <p:txBody>
          <a:bodyPr>
            <a:normAutofit/>
          </a:bodyPr>
          <a:lstStyle/>
          <a:p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The </a:t>
            </a:r>
            <a:r>
              <a:rPr lang="fr-FR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closure</a:t>
            </a:r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real </a:t>
            </a:r>
            <a:r>
              <a:rPr lang="fr-FR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space</a:t>
            </a:r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95536" y="1340768"/>
            <a:ext cx="8136904" cy="93610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The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time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The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intensity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strain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r= the 2</a:t>
            </a:r>
            <a:r>
              <a:rPr lang="fr-FR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order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SF of the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strain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8A637F-E072-4AB9-9BB1-A6F8CE5B8D30}" type="datetime1">
              <a:rPr lang="fr-FR" smtClean="0"/>
              <a:pPr>
                <a:defRPr/>
              </a:pPr>
              <a:t>11/28/13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APS DFD Meeting, Pittsburgh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014BA-EC6C-4DB9-9384-8424A7567C83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87017083"/>
              </p:ext>
            </p:extLst>
          </p:nvPr>
        </p:nvGraphicFramePr>
        <p:xfrm>
          <a:off x="986488" y="2132856"/>
          <a:ext cx="2943225" cy="792162"/>
        </p:xfrm>
        <a:graphic>
          <a:graphicData uri="http://schemas.openxmlformats.org/presentationml/2006/ole">
            <p:oleObj spid="_x0000_s25760" name="Équation" r:id="rId3" imgW="1498320" imgH="406080" progId="Equation.3">
              <p:embed/>
            </p:oleObj>
          </a:graphicData>
        </a:graphic>
      </p:graphicFrame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68851556"/>
              </p:ext>
            </p:extLst>
          </p:nvPr>
        </p:nvGraphicFramePr>
        <p:xfrm>
          <a:off x="755576" y="3645024"/>
          <a:ext cx="2363015" cy="1008112"/>
        </p:xfrm>
        <a:graphic>
          <a:graphicData uri="http://schemas.openxmlformats.org/presentationml/2006/ole">
            <p:oleObj spid="_x0000_s25761" name="Équation" r:id="rId4" imgW="926698" imgH="393529" progId="Equation.3">
              <p:embed/>
            </p:oleObj>
          </a:graphicData>
        </a:graphic>
      </p:graphicFrame>
      <p:sp>
        <p:nvSpPr>
          <p:cNvPr id="14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87358" y="3068960"/>
            <a:ext cx="7632848" cy="74868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strain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felt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r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another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larger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 =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hypothesis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linearity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6" name="Obje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87400889"/>
              </p:ext>
            </p:extLst>
          </p:nvPr>
        </p:nvGraphicFramePr>
        <p:xfrm>
          <a:off x="611560" y="4846280"/>
          <a:ext cx="5651698" cy="966485"/>
        </p:xfrm>
        <a:graphic>
          <a:graphicData uri="http://schemas.openxmlformats.org/presentationml/2006/ole">
            <p:oleObj spid="_x0000_s25762" name="Équation" r:id="rId5" imgW="2806700" imgH="482600" progId="Equation.3">
              <p:embed/>
            </p:oleObj>
          </a:graphicData>
        </a:graphic>
      </p:graphicFrame>
      <p:sp>
        <p:nvSpPr>
          <p:cNvPr id="17" name="Rectangle 16"/>
          <p:cNvSpPr/>
          <p:nvPr/>
        </p:nvSpPr>
        <p:spPr>
          <a:xfrm>
            <a:off x="2771800" y="4869160"/>
            <a:ext cx="36004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399502" y="5872132"/>
            <a:ext cx="5500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larger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scales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upon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20" name="Rectangle à coins arrondis 19"/>
          <p:cNvSpPr/>
          <p:nvPr/>
        </p:nvSpPr>
        <p:spPr>
          <a:xfrm>
            <a:off x="399502" y="5872132"/>
            <a:ext cx="5379037" cy="36933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avec flèche 21"/>
          <p:cNvCxnSpPr/>
          <p:nvPr/>
        </p:nvCxnSpPr>
        <p:spPr>
          <a:xfrm flipV="1">
            <a:off x="971600" y="5229200"/>
            <a:ext cx="1800200" cy="6429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050787" y="3645024"/>
            <a:ext cx="3036757" cy="227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0149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/>
        <p:txBody>
          <a:bodyPr>
            <a:normAutofit/>
          </a:bodyPr>
          <a:lstStyle/>
          <a:p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The </a:t>
            </a:r>
            <a:r>
              <a:rPr lang="fr-FR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closure</a:t>
            </a:r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real </a:t>
            </a:r>
            <a:r>
              <a:rPr lang="fr-FR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space</a:t>
            </a:r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36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323528" y="1196752"/>
            <a:ext cx="7211144" cy="786555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time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 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8A637F-E072-4AB9-9BB1-A6F8CE5B8D30}" type="datetime1">
              <a:rPr lang="fr-FR" smtClean="0"/>
              <a:pPr>
                <a:defRPr/>
              </a:pPr>
              <a:t>11/28/13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APS DFD Meeting, Pittsburgh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014BA-EC6C-4DB9-9384-8424A7567C83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33516263"/>
              </p:ext>
            </p:extLst>
          </p:nvPr>
        </p:nvGraphicFramePr>
        <p:xfrm>
          <a:off x="1259632" y="2132856"/>
          <a:ext cx="2448272" cy="610391"/>
        </p:xfrm>
        <a:graphic>
          <a:graphicData uri="http://schemas.openxmlformats.org/presentationml/2006/ole">
            <p:oleObj spid="_x0000_s26727" name="Équation" r:id="rId3" imgW="1155600" imgH="291960" progId="Equation.3">
              <p:embed/>
            </p:oleObj>
          </a:graphicData>
        </a:graphic>
      </p:graphicFrame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76869376"/>
              </p:ext>
            </p:extLst>
          </p:nvPr>
        </p:nvGraphicFramePr>
        <p:xfrm>
          <a:off x="1187624" y="3501008"/>
          <a:ext cx="2196006" cy="1080120"/>
        </p:xfrm>
        <a:graphic>
          <a:graphicData uri="http://schemas.openxmlformats.org/presentationml/2006/ole">
            <p:oleObj spid="_x0000_s26728" name="Équation" r:id="rId4" imgW="977476" imgH="482391" progId="Equation.3">
              <p:embed/>
            </p:oleObj>
          </a:graphicData>
        </a:graphic>
      </p:graphicFrame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6" name="Espace réservé du contenu 4"/>
          <p:cNvSpPr>
            <a:spLocks noGrp="1"/>
          </p:cNvSpPr>
          <p:nvPr>
            <p:ph sz="quarter" idx="3"/>
          </p:nvPr>
        </p:nvSpPr>
        <p:spPr>
          <a:xfrm>
            <a:off x="251520" y="2852936"/>
            <a:ext cx="7211144" cy="78655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Consistent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‘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sweeping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 time for large  r 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932040" y="3429000"/>
            <a:ext cx="3672408" cy="27543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9552" y="5013176"/>
            <a:ext cx="38411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Consistent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Kolmogorov  time 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for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0149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5956</TotalTime>
  <Words>580</Words>
  <Application>Microsoft Macintosh PowerPoint</Application>
  <PresentationFormat>On-screen Show (4:3)</PresentationFormat>
  <Paragraphs>98</Paragraphs>
  <Slides>12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Thème Office</vt:lpstr>
      <vt:lpstr>Conception personnalisée</vt:lpstr>
      <vt:lpstr>Equation</vt:lpstr>
      <vt:lpstr>Équation</vt:lpstr>
      <vt:lpstr>Transfer of passive scalar variance in decaying grid turbulence with a mean scalar gradient </vt:lpstr>
      <vt:lpstr>Outline</vt:lpstr>
      <vt:lpstr>Slide 3</vt:lpstr>
      <vt:lpstr>Slide 4</vt:lpstr>
      <vt:lpstr>Slide 5</vt:lpstr>
      <vt:lpstr>Slide 6</vt:lpstr>
      <vt:lpstr>II. The closure in real space </vt:lpstr>
      <vt:lpstr>II. The closure in real space </vt:lpstr>
      <vt:lpstr>II. The closure in real space </vt:lpstr>
      <vt:lpstr>II. The closure in real space </vt:lpstr>
      <vt:lpstr>II. The closure in real space </vt:lpstr>
      <vt:lpstr>III. Conclusions 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remote initial conditions on invariants. Analytical developments</dc:title>
  <dc:subject/>
  <dc:creator>Luminita Danaila</dc:creator>
  <cp:keywords/>
  <dc:description/>
  <cp:lastModifiedBy>Carl Gibson</cp:lastModifiedBy>
  <cp:revision>272</cp:revision>
  <dcterms:created xsi:type="dcterms:W3CDTF">2013-11-28T14:04:46Z</dcterms:created>
  <dcterms:modified xsi:type="dcterms:W3CDTF">2013-11-28T14:13:50Z</dcterms:modified>
  <cp:category/>
</cp:coreProperties>
</file>